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8" r:id="rId5"/>
    <p:sldId id="263" r:id="rId6"/>
    <p:sldId id="280" r:id="rId7"/>
    <p:sldId id="258" r:id="rId8"/>
    <p:sldId id="260" r:id="rId9"/>
    <p:sldId id="279" r:id="rId10"/>
    <p:sldId id="278" r:id="rId11"/>
    <p:sldId id="277" r:id="rId12"/>
    <p:sldId id="282" r:id="rId13"/>
    <p:sldId id="281" r:id="rId14"/>
    <p:sldId id="261" r:id="rId15"/>
    <p:sldId id="283" r:id="rId16"/>
    <p:sldId id="284" r:id="rId17"/>
    <p:sldId id="262" r:id="rId18"/>
    <p:sldId id="264" r:id="rId19"/>
    <p:sldId id="265" r:id="rId20"/>
  </p:sldIdLst>
  <p:sldSz cx="18288000" cy="10287000"/>
  <p:notesSz cx="6858000" cy="9144000"/>
  <p:embeddedFontLst>
    <p:embeddedFont>
      <p:font typeface="Inter Bold" panose="020B0600000101010101" charset="-127"/>
      <p:regular r:id="rId22"/>
    </p:embeddedFont>
    <p:embeddedFont>
      <p:font typeface="Nunito Bold" panose="020B0600000101010101" charset="-127"/>
      <p:regular r:id="rId23"/>
      <p:bold r:id="rId24"/>
    </p:embeddedFont>
    <p:embeddedFont>
      <p:font typeface="나눔고딕" panose="020D0604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윤고딕 Semi-Bold" panose="020B0600000101010101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otham" panose="020B0600000101010101" charset="0"/>
      <p:regular r:id="rId34"/>
    </p:embeddedFont>
    <p:embeddedFont>
      <p:font typeface="Gotham Bold" panose="020B0600000101010101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5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94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14772-AB91-48A7-8ED5-5601F2773016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82145-EE6D-4DB0-B460-930D431A6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145-EE6D-4DB0-B460-930D431A64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03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145-EE6D-4DB0-B460-930D431A64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03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145-EE6D-4DB0-B460-930D431A64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64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145-EE6D-4DB0-B460-930D431A64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555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145-EE6D-4DB0-B460-930D431A64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145-EE6D-4DB0-B460-930D431A64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49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145-EE6D-4DB0-B460-930D431A64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dnsgkr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lqja7638@gmail.com" TargetMode="External"/><Relationship Id="rId2" Type="http://schemas.openxmlformats.org/officeDocument/2006/relationships/hyperlink" Target="mailto:parkday.de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khj123123@gmail.com" TargetMode="External"/><Relationship Id="rId5" Type="http://schemas.openxmlformats.org/officeDocument/2006/relationships/hyperlink" Target="mailto:qmdlwm910@gmail.com" TargetMode="External"/><Relationship Id="rId4" Type="http://schemas.openxmlformats.org/officeDocument/2006/relationships/hyperlink" Target="mailto:dnsgkr1104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404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9337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CISCO PACKET TRACER</a:t>
            </a:r>
          </a:p>
          <a:p>
            <a:pPr algn="ctr">
              <a:lnSpc>
                <a:spcPts val="11205"/>
              </a:lnSpc>
            </a:pPr>
            <a:r>
              <a:rPr lang="en-US" sz="9337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PROJECT </a:t>
            </a:r>
          </a:p>
          <a:p>
            <a:pPr algn="ctr">
              <a:lnSpc>
                <a:spcPts val="11205"/>
              </a:lnSpc>
            </a:pPr>
            <a:r>
              <a:rPr lang="ko-KR" altLang="en-US" sz="3200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조원 </a:t>
            </a:r>
            <a:r>
              <a:rPr lang="en-US" altLang="ko-KR" sz="3200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: </a:t>
            </a:r>
            <a:r>
              <a:rPr lang="ko-KR" altLang="en-US" sz="3200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박대희</a:t>
            </a:r>
            <a:r>
              <a:rPr lang="en-US" altLang="ko-KR" sz="3200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,</a:t>
            </a:r>
            <a:r>
              <a:rPr lang="ko-KR" altLang="en-US" sz="3200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ko-KR" altLang="en-US" sz="3200" b="1" spc="326" dirty="0" err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박기범</a:t>
            </a:r>
            <a:r>
              <a:rPr lang="en-US" altLang="ko-KR" sz="3200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,</a:t>
            </a:r>
            <a:r>
              <a:rPr lang="ko-KR" altLang="en-US" sz="3200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ko-KR" altLang="en-US" sz="3200" b="1" spc="326" dirty="0" err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정운학</a:t>
            </a:r>
            <a:r>
              <a:rPr lang="en-US" altLang="ko-KR" sz="3200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,</a:t>
            </a:r>
            <a:r>
              <a:rPr lang="ko-KR" altLang="en-US" sz="3200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이재욱</a:t>
            </a:r>
            <a:r>
              <a:rPr lang="en-US" altLang="ko-KR" sz="3200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,</a:t>
            </a:r>
            <a:r>
              <a:rPr lang="ko-KR" altLang="en-US" sz="3200" b="1" spc="326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김호준 </a:t>
            </a:r>
            <a:endParaRPr lang="en-US" sz="3200" b="1" spc="326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64AFE31-F265-4C86-A921-0C174363AB45}"/>
              </a:ext>
            </a:extLst>
          </p:cNvPr>
          <p:cNvSpPr txBox="1"/>
          <p:nvPr/>
        </p:nvSpPr>
        <p:spPr>
          <a:xfrm>
            <a:off x="1028700" y="942975"/>
            <a:ext cx="6299522" cy="73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VLAN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B08DA5-78F4-4901-ADFF-DE35BD8C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29" y="1884535"/>
            <a:ext cx="8466088" cy="3435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0D9B50-2ABF-4B5C-B75D-0D850C7A1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29" y="5320347"/>
            <a:ext cx="8466087" cy="3791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B82FF3-40FE-4F13-A2B6-0B57F28B2040}"/>
              </a:ext>
            </a:extLst>
          </p:cNvPr>
          <p:cNvSpPr/>
          <p:nvPr/>
        </p:nvSpPr>
        <p:spPr>
          <a:xfrm>
            <a:off x="9525001" y="2147923"/>
            <a:ext cx="9144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/>
              <a:t>멀티스위치와 연결된 포트는 트렁크</a:t>
            </a:r>
            <a:r>
              <a:rPr lang="en-US" altLang="ko-KR" sz="2800" dirty="0"/>
              <a:t>(Trunk) </a:t>
            </a:r>
            <a:r>
              <a:rPr lang="ko-KR" altLang="en-US" sz="2800" dirty="0"/>
              <a:t>모드로 설정하여 여러 </a:t>
            </a:r>
            <a:r>
              <a:rPr lang="en-US" altLang="ko-KR" sz="2800" dirty="0"/>
              <a:t>VLAN </a:t>
            </a:r>
            <a:r>
              <a:rPr lang="ko-KR" altLang="en-US" sz="2800" dirty="0"/>
              <a:t>간의 데이터 전송이 가능하도록 구성하였습니다</a:t>
            </a:r>
            <a:r>
              <a:rPr lang="en-US" altLang="ko-KR" sz="2800" dirty="0"/>
              <a:t>. </a:t>
            </a:r>
          </a:p>
          <a:p>
            <a:r>
              <a:rPr lang="ko-KR" altLang="en-US" sz="2800" dirty="0"/>
              <a:t>이를 통해 </a:t>
            </a:r>
            <a:r>
              <a:rPr lang="en-US" altLang="ko-KR" sz="2800" dirty="0"/>
              <a:t>VLAN </a:t>
            </a:r>
            <a:r>
              <a:rPr lang="ko-KR" altLang="en-US" sz="2800" dirty="0"/>
              <a:t>태그가 포함된 트래픽이 스위치 간에 원활하게 전달될 수 있도록 보장하였습니다</a:t>
            </a:r>
            <a:r>
              <a:rPr lang="en-US" altLang="ko-KR" sz="2800" dirty="0"/>
              <a:t>. </a:t>
            </a:r>
          </a:p>
          <a:p>
            <a:r>
              <a:rPr lang="ko-KR" altLang="en-US" sz="2800" dirty="0"/>
              <a:t>나머지 구역들은 각각 </a:t>
            </a:r>
            <a:r>
              <a:rPr lang="en-US" altLang="ko-KR" sz="2800" dirty="0"/>
              <a:t>VLAN 10</a:t>
            </a:r>
            <a:r>
              <a:rPr lang="ko-KR" altLang="en-US" sz="2800" dirty="0"/>
              <a:t>에서 </a:t>
            </a:r>
            <a:r>
              <a:rPr lang="en-US" altLang="ko-KR" sz="2800" dirty="0"/>
              <a:t>VLAN 60</a:t>
            </a:r>
            <a:r>
              <a:rPr lang="ko-KR" altLang="en-US" sz="2800" dirty="0"/>
              <a:t>까지 개별 </a:t>
            </a:r>
            <a:r>
              <a:rPr lang="en-US" altLang="ko-KR" sz="2800" dirty="0"/>
              <a:t>VLAN</a:t>
            </a:r>
            <a:r>
              <a:rPr lang="ko-KR" altLang="en-US" sz="2800" dirty="0"/>
              <a:t>으로 나뉘어 설정되었으며</a:t>
            </a:r>
            <a:r>
              <a:rPr lang="en-US" altLang="ko-KR" sz="2800" dirty="0"/>
              <a:t>, </a:t>
            </a:r>
          </a:p>
          <a:p>
            <a:r>
              <a:rPr lang="ko-KR" altLang="en-US" sz="2800" dirty="0"/>
              <a:t>이러한 설정은 동일 </a:t>
            </a:r>
            <a:r>
              <a:rPr lang="en-US" altLang="ko-KR" sz="2800" dirty="0"/>
              <a:t>VLAN</a:t>
            </a:r>
            <a:r>
              <a:rPr lang="ko-KR" altLang="en-US" sz="2800" dirty="0"/>
              <a:t>에 속한 장치들만 </a:t>
            </a:r>
            <a:endParaRPr lang="en-US" altLang="ko-KR" sz="2800" dirty="0"/>
          </a:p>
          <a:p>
            <a:r>
              <a:rPr lang="ko-KR" altLang="en-US" sz="2800" dirty="0"/>
              <a:t>서로 통신할 수 있도록 제한합니다</a:t>
            </a:r>
            <a:r>
              <a:rPr lang="en-US" altLang="ko-KR" sz="2800" dirty="0"/>
              <a:t>. </a:t>
            </a:r>
          </a:p>
          <a:p>
            <a:r>
              <a:rPr lang="ko-KR" altLang="en-US" sz="2800" dirty="0"/>
              <a:t>이러한 네트워크 분리 구성은 각 구역 간의 트래픽을 격리시켜 보안성을 크게 향상시키는 동시에</a:t>
            </a:r>
            <a:r>
              <a:rPr lang="en-US" altLang="ko-KR" sz="2800" dirty="0"/>
              <a:t>, </a:t>
            </a:r>
          </a:p>
          <a:p>
            <a:r>
              <a:rPr lang="ko-KR" altLang="en-US" sz="2800" dirty="0"/>
              <a:t>네트워크 관리의 효율성을 </a:t>
            </a:r>
            <a:r>
              <a:rPr lang="ko-KR" altLang="en-US" sz="2800" dirty="0" err="1"/>
              <a:t>증대시키는</a:t>
            </a:r>
            <a:r>
              <a:rPr lang="ko-KR" altLang="en-US" sz="2800" dirty="0"/>
              <a:t> 역할을 합니다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47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833828DE-C618-40B8-A82E-1F664B517148}"/>
              </a:ext>
            </a:extLst>
          </p:cNvPr>
          <p:cNvSpPr txBox="1"/>
          <p:nvPr/>
        </p:nvSpPr>
        <p:spPr>
          <a:xfrm>
            <a:off x="988786" y="1992651"/>
            <a:ext cx="8115300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캠퍼스와 데이터센터 연결은 </a:t>
            </a: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Static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 라우팅을 사용</a:t>
            </a:r>
            <a:endParaRPr lang="en-US" altLang="ko-KR" dirty="0"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3F5F1-2D08-4EFC-8413-479FE441DD1D}"/>
              </a:ext>
            </a:extLst>
          </p:cNvPr>
          <p:cNvSpPr txBox="1"/>
          <p:nvPr/>
        </p:nvSpPr>
        <p:spPr>
          <a:xfrm>
            <a:off x="1025072" y="2552699"/>
            <a:ext cx="629952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Data Center</a:t>
            </a:r>
          </a:p>
        </p:txBody>
      </p:sp>
      <p:pic>
        <p:nvPicPr>
          <p:cNvPr id="9" name="그림 8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863DC73F-8803-4A93-BF66-E9D272153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86" y="3068470"/>
            <a:ext cx="5390998" cy="6469232"/>
          </a:xfrm>
          <a:prstGeom prst="rect">
            <a:avLst/>
          </a:prstGeom>
        </p:spPr>
      </p:pic>
      <p:pic>
        <p:nvPicPr>
          <p:cNvPr id="10" name="그림 9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2E368D9-849D-4301-B860-2F21577C0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06" y="3048513"/>
            <a:ext cx="5390998" cy="6469232"/>
          </a:xfrm>
          <a:prstGeom prst="rect">
            <a:avLst/>
          </a:prstGeom>
        </p:spPr>
      </p:pic>
      <p:pic>
        <p:nvPicPr>
          <p:cNvPr id="11" name="그림 10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C7F37DA8-56A4-4CE1-A5B4-759C29411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226" y="3068470"/>
            <a:ext cx="5390998" cy="6469232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0363951B-C724-441F-BA04-C4BDC42DD9DB}"/>
              </a:ext>
            </a:extLst>
          </p:cNvPr>
          <p:cNvSpPr txBox="1"/>
          <p:nvPr/>
        </p:nvSpPr>
        <p:spPr>
          <a:xfrm>
            <a:off x="6589792" y="2552699"/>
            <a:ext cx="629952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CAMPUS1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DA7C3D3-48CD-45BB-A501-5FA8F451D628}"/>
              </a:ext>
            </a:extLst>
          </p:cNvPr>
          <p:cNvSpPr txBox="1"/>
          <p:nvPr/>
        </p:nvSpPr>
        <p:spPr>
          <a:xfrm>
            <a:off x="12125483" y="2552700"/>
            <a:ext cx="629952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CAMPUS2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23FC5FB-50EC-4384-97DA-C104698410DF}"/>
              </a:ext>
            </a:extLst>
          </p:cNvPr>
          <p:cNvSpPr txBox="1"/>
          <p:nvPr/>
        </p:nvSpPr>
        <p:spPr>
          <a:xfrm>
            <a:off x="1028700" y="942975"/>
            <a:ext cx="6299522" cy="73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altLang="ko-KR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STATIC </a:t>
            </a:r>
            <a:r>
              <a:rPr lang="ko-KR" alt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라우팅</a:t>
            </a:r>
            <a:endParaRPr lang="en-US" sz="4500" b="1" spc="157" dirty="0">
              <a:solidFill>
                <a:srgbClr val="004AAD"/>
              </a:solidFill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81992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">
            <a:extLst>
              <a:ext uri="{FF2B5EF4-FFF2-40B4-BE49-F238E27FC236}">
                <a16:creationId xmlns:a16="http://schemas.microsoft.com/office/drawing/2014/main" id="{792F8203-A50C-4677-AA15-B1ED0EFC2AA4}"/>
              </a:ext>
            </a:extLst>
          </p:cNvPr>
          <p:cNvSpPr txBox="1"/>
          <p:nvPr/>
        </p:nvSpPr>
        <p:spPr>
          <a:xfrm>
            <a:off x="1028700" y="942975"/>
            <a:ext cx="6299522" cy="73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OSPF </a:t>
            </a:r>
            <a:r>
              <a:rPr lang="ko-KR" alt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라우팅</a:t>
            </a:r>
            <a:endParaRPr lang="en-US" sz="4500" b="1" spc="157" dirty="0">
              <a:solidFill>
                <a:srgbClr val="004AAD"/>
              </a:solidFill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D293C517-E294-4381-B918-EAF7BA1FBC80}"/>
              </a:ext>
            </a:extLst>
          </p:cNvPr>
          <p:cNvSpPr txBox="1"/>
          <p:nvPr/>
        </p:nvSpPr>
        <p:spPr>
          <a:xfrm>
            <a:off x="9448801" y="1891978"/>
            <a:ext cx="8686800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/>
              <a:t>라우터와 연결된 포트를 </a:t>
            </a:r>
            <a:r>
              <a:rPr lang="en-US" altLang="ko-KR" sz="2800" dirty="0"/>
              <a:t>int range gig1/0/1-2</a:t>
            </a:r>
            <a:r>
              <a:rPr lang="ko-KR" altLang="en-US" sz="2800" dirty="0"/>
              <a:t>로 </a:t>
            </a:r>
            <a:endParaRPr lang="en-US" altLang="ko-KR" sz="2800" dirty="0"/>
          </a:p>
          <a:p>
            <a:r>
              <a:rPr lang="ko-KR" altLang="en-US" sz="2800" dirty="0"/>
              <a:t>지정한 뒤 </a:t>
            </a:r>
            <a:r>
              <a:rPr lang="en-US" altLang="ko-KR" sz="2800" dirty="0"/>
              <a:t>no switchport </a:t>
            </a:r>
            <a:r>
              <a:rPr lang="ko-KR" altLang="en-US" sz="2800" dirty="0"/>
              <a:t>명령어로 </a:t>
            </a:r>
            <a:r>
              <a:rPr lang="en-US" altLang="ko-KR" sz="2800" dirty="0"/>
              <a:t>Layer 3 </a:t>
            </a:r>
            <a:r>
              <a:rPr lang="ko-KR" altLang="en-US" sz="2800" dirty="0"/>
              <a:t>인터페이스로 전환하여 멀티스위치를 라우터처럼 구성합니다</a:t>
            </a:r>
            <a:r>
              <a:rPr lang="en-US" altLang="ko-KR" sz="2800" dirty="0"/>
              <a:t>. </a:t>
            </a:r>
          </a:p>
          <a:p>
            <a:r>
              <a:rPr lang="ko-KR" altLang="en-US" sz="2800" dirty="0"/>
              <a:t>이후 해당 포트에 </a:t>
            </a:r>
            <a:r>
              <a:rPr lang="en-US" altLang="ko-KR" sz="2800" dirty="0"/>
              <a:t>IP</a:t>
            </a:r>
            <a:r>
              <a:rPr lang="ko-KR" altLang="en-US" sz="2800" dirty="0"/>
              <a:t>를 할당하고 </a:t>
            </a:r>
            <a:r>
              <a:rPr lang="en-US" altLang="ko-KR" sz="2800" dirty="0" err="1"/>
              <a:t>ip</a:t>
            </a:r>
            <a:r>
              <a:rPr lang="en-US" altLang="ko-KR" sz="2800" dirty="0"/>
              <a:t> routing </a:t>
            </a:r>
            <a:r>
              <a:rPr lang="ko-KR" altLang="en-US" sz="2800" dirty="0"/>
              <a:t>명령어로 </a:t>
            </a:r>
            <a:endParaRPr lang="en-US" altLang="ko-KR" sz="2800" dirty="0"/>
          </a:p>
          <a:p>
            <a:r>
              <a:rPr lang="en-US" altLang="ko-KR" sz="2800" dirty="0"/>
              <a:t>IP </a:t>
            </a:r>
            <a:r>
              <a:rPr lang="ko-KR" altLang="en-US" sz="2800" dirty="0"/>
              <a:t>라우팅을 활성화합니다</a:t>
            </a:r>
            <a:r>
              <a:rPr lang="en-US" altLang="ko-KR" sz="2800" dirty="0"/>
              <a:t>. </a:t>
            </a:r>
          </a:p>
          <a:p>
            <a:r>
              <a:rPr lang="en-US" altLang="ko-KR" sz="2800" dirty="0"/>
              <a:t>OSPF </a:t>
            </a:r>
            <a:r>
              <a:rPr lang="ko-KR" altLang="en-US" sz="2800" dirty="0"/>
              <a:t>라우팅 프로토콜은 </a:t>
            </a:r>
            <a:r>
              <a:rPr lang="en-US" altLang="ko-KR" sz="2800" dirty="0"/>
              <a:t>router </a:t>
            </a:r>
            <a:r>
              <a:rPr lang="en-US" altLang="ko-KR" sz="2800" dirty="0" err="1"/>
              <a:t>ospf</a:t>
            </a:r>
            <a:r>
              <a:rPr lang="en-US" altLang="ko-KR" sz="2800" dirty="0"/>
              <a:t> 10 </a:t>
            </a:r>
            <a:r>
              <a:rPr lang="ko-KR" altLang="en-US" sz="2800" dirty="0"/>
              <a:t>명령어로 </a:t>
            </a:r>
            <a:endParaRPr lang="en-US" altLang="ko-KR" sz="2800" dirty="0"/>
          </a:p>
          <a:p>
            <a:r>
              <a:rPr lang="ko-KR" altLang="en-US" sz="2800" dirty="0"/>
              <a:t>활성화하며</a:t>
            </a:r>
            <a:r>
              <a:rPr lang="en-US" altLang="ko-KR" sz="2800" dirty="0"/>
              <a:t>, router-id 2.2.2.2</a:t>
            </a:r>
            <a:r>
              <a:rPr lang="ko-KR" altLang="en-US" sz="2800" dirty="0"/>
              <a:t>로 라우터 고유 </a:t>
            </a:r>
            <a:r>
              <a:rPr lang="en-US" altLang="ko-KR" sz="2800" dirty="0"/>
              <a:t>ID</a:t>
            </a:r>
            <a:r>
              <a:rPr lang="ko-KR" altLang="en-US" sz="2800" dirty="0"/>
              <a:t>를 </a:t>
            </a:r>
            <a:endParaRPr lang="en-US" altLang="ko-KR" sz="2800" dirty="0"/>
          </a:p>
          <a:p>
            <a:r>
              <a:rPr lang="ko-KR" altLang="en-US" sz="2800" dirty="0"/>
              <a:t>설정합니다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/>
              <a:t>OSPF </a:t>
            </a:r>
            <a:r>
              <a:rPr lang="ko-KR" altLang="en-US" sz="2800" dirty="0"/>
              <a:t>네트워크 영역을 설정하고 해당 설정은 </a:t>
            </a:r>
            <a:endParaRPr lang="en-US" altLang="ko-KR" sz="2800" dirty="0"/>
          </a:p>
          <a:p>
            <a:r>
              <a:rPr lang="ko-KR" altLang="en-US" sz="2800" dirty="0"/>
              <a:t>모든 라우터와 멀티스위치에 적용하며</a:t>
            </a:r>
            <a:r>
              <a:rPr lang="en-US" altLang="ko-KR" sz="2800" dirty="0"/>
              <a:t>, </a:t>
            </a:r>
          </a:p>
          <a:p>
            <a:r>
              <a:rPr lang="ko-KR" altLang="en-US" sz="2800" dirty="0"/>
              <a:t>라우터는 </a:t>
            </a:r>
            <a:r>
              <a:rPr lang="en-US" altLang="ko-KR" sz="2800" dirty="0" err="1"/>
              <a:t>ip</a:t>
            </a:r>
            <a:r>
              <a:rPr lang="en-US" altLang="ko-KR" sz="2800" dirty="0"/>
              <a:t> routing </a:t>
            </a:r>
            <a:r>
              <a:rPr lang="ko-KR" altLang="en-US" sz="2800" dirty="0"/>
              <a:t>명령어가 필요하지 않습니다</a:t>
            </a:r>
            <a:r>
              <a:rPr lang="en-US" altLang="ko-KR" sz="28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A5C1C99-6687-495D-B871-164F88036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" y="1891978"/>
            <a:ext cx="7973786" cy="3948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1CC5E8-19B5-4641-B4B9-20F4F9622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840160"/>
            <a:ext cx="7973786" cy="3948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6983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7">
            <a:extLst>
              <a:ext uri="{FF2B5EF4-FFF2-40B4-BE49-F238E27FC236}">
                <a16:creationId xmlns:a16="http://schemas.microsoft.com/office/drawing/2014/main" id="{B9C0094E-1E60-421B-A6C4-06CF907728F8}"/>
              </a:ext>
            </a:extLst>
          </p:cNvPr>
          <p:cNvSpPr txBox="1"/>
          <p:nvPr/>
        </p:nvSpPr>
        <p:spPr>
          <a:xfrm>
            <a:off x="1196439" y="2136439"/>
            <a:ext cx="4430578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SHOW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IP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OSPF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DATABASE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A4DE930-D2FE-4077-B5DB-CA45DDA4F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614673"/>
            <a:ext cx="6882571" cy="71400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BF042C79-AA94-4B31-880A-A8CBD573FE34}"/>
              </a:ext>
            </a:extLst>
          </p:cNvPr>
          <p:cNvSpPr txBox="1"/>
          <p:nvPr/>
        </p:nvSpPr>
        <p:spPr>
          <a:xfrm>
            <a:off x="1160153" y="6273919"/>
            <a:ext cx="6255674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SHOW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RUNNING-CONFIG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|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SECTION OSPF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BF1565AF-E4F0-417C-BAB0-E77D6224E6FD}"/>
              </a:ext>
            </a:extLst>
          </p:cNvPr>
          <p:cNvSpPr txBox="1"/>
          <p:nvPr/>
        </p:nvSpPr>
        <p:spPr>
          <a:xfrm>
            <a:off x="8839200" y="2136438"/>
            <a:ext cx="534702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SHOW IP OSPF INTERFACE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A65CFF-8CAB-4D5C-A6B6-0DE88095F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53" y="2614673"/>
            <a:ext cx="6611418" cy="3073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B6C9BE-EEF1-48ED-8CEA-3698C70FE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804177"/>
            <a:ext cx="6628571" cy="21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4">
            <a:extLst>
              <a:ext uri="{FF2B5EF4-FFF2-40B4-BE49-F238E27FC236}">
                <a16:creationId xmlns:a16="http://schemas.microsoft.com/office/drawing/2014/main" id="{A459F35C-F82C-4841-85C9-0DC6C29A4F42}"/>
              </a:ext>
            </a:extLst>
          </p:cNvPr>
          <p:cNvSpPr txBox="1"/>
          <p:nvPr/>
        </p:nvSpPr>
        <p:spPr>
          <a:xfrm>
            <a:off x="1028700" y="942975"/>
            <a:ext cx="6299522" cy="73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OSPF </a:t>
            </a:r>
            <a:r>
              <a:rPr lang="ko-KR" alt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라우팅 확인</a:t>
            </a:r>
            <a:endParaRPr lang="en-US" sz="4500" b="1" spc="157" dirty="0">
              <a:solidFill>
                <a:srgbClr val="004AAD"/>
              </a:solidFill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248453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572171" y="2552700"/>
            <a:ext cx="7658100" cy="2336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altLang="ko-KR" sz="2800" dirty="0">
                <a:latin typeface="+mn-ea"/>
                <a:cs typeface="Gotham Bold"/>
                <a:sym typeface="Gotham Bold"/>
              </a:rPr>
              <a:t>NAT</a:t>
            </a:r>
            <a:r>
              <a:rPr lang="ko-KR" altLang="en-US" sz="2800" dirty="0">
                <a:latin typeface="+mn-ea"/>
                <a:cs typeface="Gotham Bold"/>
                <a:sym typeface="Gotham Bold"/>
              </a:rPr>
              <a:t>를 사용하여 여러 내부 </a:t>
            </a:r>
            <a:r>
              <a:rPr lang="en-US" altLang="ko-KR" sz="2800" dirty="0">
                <a:latin typeface="+mn-ea"/>
                <a:cs typeface="Gotham Bold"/>
                <a:sym typeface="Gotham Bold"/>
              </a:rPr>
              <a:t>IP</a:t>
            </a:r>
            <a:r>
              <a:rPr lang="ko-KR" altLang="en-US" sz="2800" dirty="0">
                <a:latin typeface="+mn-ea"/>
                <a:cs typeface="Gotham Bold"/>
                <a:sym typeface="Gotham Bold"/>
              </a:rPr>
              <a:t>주소를 하나의</a:t>
            </a:r>
            <a:r>
              <a:rPr lang="en-US" altLang="ko-KR" sz="2800" dirty="0">
                <a:latin typeface="+mn-ea"/>
                <a:cs typeface="Gotham Bold"/>
                <a:sym typeface="Gotham Bold"/>
              </a:rPr>
              <a:t> </a:t>
            </a:r>
            <a:r>
              <a:rPr lang="ko-KR" altLang="en-US" sz="2800" dirty="0">
                <a:latin typeface="+mn-ea"/>
                <a:cs typeface="Gotham Bold"/>
                <a:sym typeface="Gotham Bold"/>
              </a:rPr>
              <a:t>공인 </a:t>
            </a:r>
            <a:r>
              <a:rPr lang="en-US" altLang="ko-KR" sz="2800" dirty="0">
                <a:latin typeface="+mn-ea"/>
                <a:cs typeface="Gotham Bold"/>
                <a:sym typeface="Gotham Bold"/>
              </a:rPr>
              <a:t>IP </a:t>
            </a:r>
            <a:r>
              <a:rPr lang="ko-KR" altLang="en-US" sz="2800" dirty="0">
                <a:latin typeface="+mn-ea"/>
                <a:cs typeface="Gotham Bold"/>
                <a:sym typeface="Gotham Bold"/>
              </a:rPr>
              <a:t>주소로 변환합니다</a:t>
            </a:r>
            <a:r>
              <a:rPr lang="en-US" altLang="ko-KR" sz="2800" dirty="0">
                <a:latin typeface="+mn-ea"/>
                <a:cs typeface="Gotham Bold"/>
                <a:sym typeface="Gotham Bold"/>
              </a:rPr>
              <a:t>.</a:t>
            </a:r>
          </a:p>
          <a:p>
            <a:pPr algn="l">
              <a:lnSpc>
                <a:spcPts val="2639"/>
              </a:lnSpc>
            </a:pPr>
            <a:endParaRPr lang="en-US" altLang="ko-KR" sz="2800" dirty="0">
              <a:latin typeface="+mn-ea"/>
              <a:cs typeface="Gotham Bold"/>
              <a:sym typeface="Gotham Bold"/>
            </a:endParaRPr>
          </a:p>
          <a:p>
            <a:pPr>
              <a:lnSpc>
                <a:spcPts val="2639"/>
              </a:lnSpc>
            </a:pPr>
            <a:r>
              <a:rPr lang="en-US" altLang="ko-KR" sz="2800" dirty="0">
                <a:latin typeface="+mn-ea"/>
                <a:cs typeface="Gotham Bold"/>
                <a:sym typeface="Gotham Bold"/>
              </a:rPr>
              <a:t>Static</a:t>
            </a:r>
            <a:r>
              <a:rPr lang="ko-KR" altLang="en-US" sz="2800" dirty="0">
                <a:latin typeface="+mn-ea"/>
                <a:cs typeface="Gotham Bold"/>
                <a:sym typeface="Gotham Bold"/>
              </a:rPr>
              <a:t>라우팅으로 </a:t>
            </a:r>
            <a:r>
              <a:rPr lang="en-US" altLang="ko-KR" sz="2800" dirty="0">
                <a:latin typeface="+mn-ea"/>
                <a:cs typeface="Gotham Bold"/>
                <a:sym typeface="Gotham Bold"/>
              </a:rPr>
              <a:t>ISP</a:t>
            </a:r>
            <a:r>
              <a:rPr lang="ko-KR" altLang="en-US" sz="2800" dirty="0">
                <a:latin typeface="+mn-ea"/>
                <a:cs typeface="Gotham Bold"/>
                <a:sym typeface="Gotham Bold"/>
              </a:rPr>
              <a:t>라우터</a:t>
            </a:r>
            <a:r>
              <a:rPr lang="en-US" altLang="ko-KR" sz="2800" dirty="0">
                <a:latin typeface="+mn-ea"/>
                <a:cs typeface="Gotham Bold"/>
                <a:sym typeface="Gotham Bold"/>
              </a:rPr>
              <a:t>(</a:t>
            </a:r>
            <a:r>
              <a:rPr lang="ko-KR" altLang="en-US" sz="2800" dirty="0">
                <a:latin typeface="+mn-ea"/>
                <a:cs typeface="Gotham Bold"/>
                <a:sym typeface="Gotham Bold"/>
              </a:rPr>
              <a:t>인터넷공급자</a:t>
            </a:r>
            <a:r>
              <a:rPr lang="en-US" altLang="ko-KR" sz="2800" dirty="0">
                <a:latin typeface="+mn-ea"/>
                <a:cs typeface="Gotham Bold"/>
                <a:sym typeface="Gotham Bold"/>
              </a:rPr>
              <a:t>)</a:t>
            </a:r>
            <a:r>
              <a:rPr lang="ko-KR" altLang="en-US" sz="2800" dirty="0">
                <a:latin typeface="+mn-ea"/>
                <a:cs typeface="Gotham Bold"/>
                <a:sym typeface="Gotham Bold"/>
              </a:rPr>
              <a:t>에게 지정된 인터페이스를 통하여 오는 모든 </a:t>
            </a:r>
            <a:r>
              <a:rPr lang="ko-KR" altLang="en-US" sz="2800" dirty="0" err="1">
                <a:latin typeface="+mn-ea"/>
                <a:cs typeface="Gotham Bold"/>
                <a:sym typeface="Gotham Bold"/>
              </a:rPr>
              <a:t>내부트래픽을</a:t>
            </a:r>
            <a:r>
              <a:rPr lang="ko-KR" altLang="en-US" sz="2800" dirty="0">
                <a:latin typeface="+mn-ea"/>
                <a:cs typeface="Gotham Bold"/>
                <a:sym typeface="Gotham Bold"/>
              </a:rPr>
              <a:t> 전송합니다</a:t>
            </a:r>
            <a:r>
              <a:rPr lang="en-US" altLang="ko-KR" sz="2800" dirty="0">
                <a:latin typeface="+mn-ea"/>
                <a:cs typeface="Gotham Bold"/>
                <a:sym typeface="Gotham Bold"/>
              </a:rPr>
              <a:t>.</a:t>
            </a:r>
          </a:p>
          <a:p>
            <a:pPr algn="l">
              <a:lnSpc>
                <a:spcPts val="2639"/>
              </a:lnSpc>
            </a:pPr>
            <a:endParaRPr lang="en-US" sz="2800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636904-1D05-4407-9342-2144B3DA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29" y="2409378"/>
            <a:ext cx="7909772" cy="3448551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D4EAAE9A-4169-4A6F-A0FA-896403951F07}"/>
              </a:ext>
            </a:extLst>
          </p:cNvPr>
          <p:cNvSpPr txBox="1"/>
          <p:nvPr/>
        </p:nvSpPr>
        <p:spPr>
          <a:xfrm>
            <a:off x="9605735" y="5163457"/>
            <a:ext cx="8115300" cy="323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멀티 스위치</a:t>
            </a:r>
          </a:p>
          <a:p>
            <a:pPr>
              <a:lnSpc>
                <a:spcPts val="3240"/>
              </a:lnSpc>
            </a:pPr>
            <a:r>
              <a:rPr lang="en-US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ip</a:t>
            </a:r>
            <a:r>
              <a:rPr 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route 0.0.0.0 0.0.0.0 gig1/0/1 </a:t>
            </a:r>
          </a:p>
          <a:p>
            <a:pPr>
              <a:lnSpc>
                <a:spcPts val="3240"/>
              </a:lnSpc>
            </a:pPr>
            <a:r>
              <a:rPr lang="en-US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ip</a:t>
            </a:r>
            <a:r>
              <a:rPr 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route 0.0.0.0 0.0.0.0 gig1/0/2 70</a:t>
            </a:r>
          </a:p>
          <a:p>
            <a:pPr>
              <a:lnSpc>
                <a:spcPts val="3240"/>
              </a:lnSpc>
            </a:pPr>
            <a:r>
              <a:rPr 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do </a:t>
            </a:r>
            <a:r>
              <a:rPr lang="en-US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wr</a:t>
            </a:r>
            <a:endParaRPr lang="en-US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>
              <a:lnSpc>
                <a:spcPts val="3240"/>
              </a:lnSpc>
            </a:pP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라우터</a:t>
            </a:r>
          </a:p>
          <a:p>
            <a:pPr>
              <a:lnSpc>
                <a:spcPts val="3240"/>
              </a:lnSpc>
            </a:pPr>
            <a:r>
              <a:rPr lang="en-US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ip</a:t>
            </a:r>
            <a:r>
              <a:rPr 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route 0.0.0.0 0.0.0.0 se0/2/0 </a:t>
            </a:r>
          </a:p>
          <a:p>
            <a:pPr>
              <a:lnSpc>
                <a:spcPts val="3240"/>
              </a:lnSpc>
            </a:pPr>
            <a:r>
              <a:rPr lang="en-US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ip</a:t>
            </a:r>
            <a:r>
              <a:rPr 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route 0.0.0.0 0.0.0.0 se0/2/1 70</a:t>
            </a:r>
          </a:p>
          <a:p>
            <a:pPr>
              <a:lnSpc>
                <a:spcPts val="3240"/>
              </a:lnSpc>
            </a:pPr>
            <a:r>
              <a:rPr 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do </a:t>
            </a:r>
            <a:r>
              <a:rPr lang="en-US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wr</a:t>
            </a:r>
            <a:endParaRPr lang="en-US" sz="1800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22942DD-D826-44C4-8DDE-3C18AA374E56}"/>
              </a:ext>
            </a:extLst>
          </p:cNvPr>
          <p:cNvSpPr txBox="1"/>
          <p:nvPr/>
        </p:nvSpPr>
        <p:spPr>
          <a:xfrm>
            <a:off x="1028700" y="942975"/>
            <a:ext cx="6299522" cy="73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NAT </a:t>
            </a:r>
            <a:r>
              <a:rPr lang="ko-KR" alt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설정</a:t>
            </a:r>
            <a:endParaRPr lang="en-US" sz="4500" b="1" spc="157" dirty="0">
              <a:solidFill>
                <a:srgbClr val="004AAD"/>
              </a:solidFill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BEB830-72C6-4B46-A8AD-25775385FFF0}"/>
              </a:ext>
            </a:extLst>
          </p:cNvPr>
          <p:cNvSpPr txBox="1"/>
          <p:nvPr/>
        </p:nvSpPr>
        <p:spPr>
          <a:xfrm>
            <a:off x="10783131" y="2412953"/>
            <a:ext cx="7200069" cy="241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 Record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를 이용하여 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DNS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서버 주소를 생성했습니다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  <a:p>
            <a:pPr>
              <a:lnSpc>
                <a:spcPts val="3240"/>
              </a:lnSpc>
            </a:pPr>
            <a:endParaRPr lang="en-US" altLang="ko-KR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>
              <a:lnSpc>
                <a:spcPts val="3240"/>
              </a:lnSpc>
            </a:pP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CNAME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을 이용하여 다른 주소로도 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 Record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로 만든 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IP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로 </a:t>
            </a:r>
            <a:endParaRPr lang="en-US" altLang="ko-KR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>
              <a:lnSpc>
                <a:spcPts val="3240"/>
              </a:lnSpc>
            </a:pP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연결되도록 설정했습니다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  <a:p>
            <a:pPr>
              <a:lnSpc>
                <a:spcPts val="3240"/>
              </a:lnSpc>
            </a:pPr>
            <a:endParaRPr lang="en-US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>
              <a:lnSpc>
                <a:spcPts val="3240"/>
              </a:lnSpc>
            </a:pP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서버주소는 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  <a:hlinkClick r:id="rId2"/>
              </a:rPr>
              <a:t>www.dnsgkr.com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/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dnsgkr.com 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으로 설정했습니다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B027E4CF-EFB3-4737-B8E5-513DE85507AF}"/>
              </a:ext>
            </a:extLst>
          </p:cNvPr>
          <p:cNvSpPr txBox="1"/>
          <p:nvPr/>
        </p:nvSpPr>
        <p:spPr>
          <a:xfrm>
            <a:off x="10783131" y="1885850"/>
            <a:ext cx="765810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DNS 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서버를 생성한다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3F04B5-4E72-43A0-912E-C1CC120F2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72" y="2219273"/>
            <a:ext cx="4571709" cy="6048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97E6B2-47EF-4766-8F49-6E7D49315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55" y="2219275"/>
            <a:ext cx="4604367" cy="6048425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75C741C5-2439-440C-91BD-A5E86E105164}"/>
              </a:ext>
            </a:extLst>
          </p:cNvPr>
          <p:cNvSpPr txBox="1"/>
          <p:nvPr/>
        </p:nvSpPr>
        <p:spPr>
          <a:xfrm>
            <a:off x="5948758" y="1885850"/>
            <a:ext cx="237267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DNS 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설정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E184B844-E518-4DC8-B9B3-2ADDA2C088CE}"/>
              </a:ext>
            </a:extLst>
          </p:cNvPr>
          <p:cNvSpPr txBox="1"/>
          <p:nvPr/>
        </p:nvSpPr>
        <p:spPr>
          <a:xfrm>
            <a:off x="1063584" y="1885850"/>
            <a:ext cx="421170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DNS 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PING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66E02355-890F-4198-9A15-FF55914870D5}"/>
              </a:ext>
            </a:extLst>
          </p:cNvPr>
          <p:cNvSpPr txBox="1"/>
          <p:nvPr/>
        </p:nvSpPr>
        <p:spPr>
          <a:xfrm>
            <a:off x="1028700" y="942975"/>
            <a:ext cx="6299522" cy="736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69071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">
            <a:extLst>
              <a:ext uri="{FF2B5EF4-FFF2-40B4-BE49-F238E27FC236}">
                <a16:creationId xmlns:a16="http://schemas.microsoft.com/office/drawing/2014/main" id="{66B965A7-91C1-4C6F-93AE-BB65C013F698}"/>
              </a:ext>
            </a:extLst>
          </p:cNvPr>
          <p:cNvSpPr txBox="1"/>
          <p:nvPr/>
        </p:nvSpPr>
        <p:spPr>
          <a:xfrm>
            <a:off x="1028700" y="942975"/>
            <a:ext cx="6299522" cy="73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VPN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7486AF87-75B1-4BD5-835A-9E37765571A7}"/>
              </a:ext>
            </a:extLst>
          </p:cNvPr>
          <p:cNvSpPr txBox="1"/>
          <p:nvPr/>
        </p:nvSpPr>
        <p:spPr>
          <a:xfrm>
            <a:off x="10439400" y="2119395"/>
            <a:ext cx="6629400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int tunnel 1  #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터널생성</a:t>
            </a:r>
            <a:b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en-US" altLang="ko-KR" dirty="0" err="1">
                <a:latin typeface="윤고딕 Semi-Bold" panose="020B0600000101010101" charset="-127"/>
                <a:ea typeface="윤고딕 Semi-Bold" panose="020B0600000101010101" charset="-127"/>
              </a:rPr>
              <a:t>ip</a:t>
            </a: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 add 200.200.200.2 255.255.255.0 #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터널</a:t>
            </a: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IP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설정</a:t>
            </a:r>
            <a:b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tunnel source Fa1/0</a:t>
            </a:r>
            <a:b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tunnel destination 100.100.100.2#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터널 목적지 설정</a:t>
            </a:r>
            <a:b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no shut# 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터널 인터페이스 활성화</a:t>
            </a:r>
            <a:b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exit</a:t>
            </a:r>
          </a:p>
          <a:p>
            <a:endParaRPr lang="en-US" altLang="ko-KR" dirty="0">
              <a:latin typeface="윤고딕 Semi-Bold" panose="020B0600000101010101" charset="-127"/>
              <a:ea typeface="윤고딕 Semi-Bold" panose="020B0600000101010101" charset="-127"/>
            </a:endParaRPr>
          </a:p>
          <a:p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int tunnel 2</a:t>
            </a:r>
            <a:b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en-US" altLang="ko-KR" dirty="0" err="1">
                <a:latin typeface="윤고딕 Semi-Bold" panose="020B0600000101010101" charset="-127"/>
                <a:ea typeface="윤고딕 Semi-Bold" panose="020B0600000101010101" charset="-127"/>
              </a:rPr>
              <a:t>ip</a:t>
            </a: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 add 200.200.200.1 255.255.255.0</a:t>
            </a:r>
            <a:b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tunnel source Fa1/0</a:t>
            </a:r>
            <a:b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tunnel destination 100.100.100.1</a:t>
            </a:r>
            <a:b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no shut</a:t>
            </a:r>
            <a:b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exit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D311E17E-6D6A-4785-B1C9-1DE2604F632F}"/>
              </a:ext>
            </a:extLst>
          </p:cNvPr>
          <p:cNvSpPr txBox="1"/>
          <p:nvPr/>
        </p:nvSpPr>
        <p:spPr>
          <a:xfrm>
            <a:off x="1028700" y="2119395"/>
            <a:ext cx="629952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PING 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실행 시 </a:t>
            </a: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VPN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터널을 통하여 실행되는 모습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3CCB394-62EC-4874-AE0C-89533B659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71" y="2476500"/>
            <a:ext cx="9004291" cy="58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2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144000" y="2696765"/>
            <a:ext cx="8115300" cy="651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e</a:t>
            </a:r>
            <a:r>
              <a:rPr lang="en-US" sz="1800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n</a:t>
            </a:r>
            <a:endParaRPr lang="en-US" sz="1800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40"/>
              </a:lnSpc>
            </a:pPr>
            <a:r>
              <a:rPr 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conf t</a:t>
            </a:r>
          </a:p>
          <a:p>
            <a:pPr algn="l">
              <a:lnSpc>
                <a:spcPts val="3240"/>
              </a:lnSpc>
            </a:pPr>
            <a:r>
              <a:rPr 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Interface range </a:t>
            </a:r>
            <a:r>
              <a:rPr lang="en-US" sz="1800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fastEthernet</a:t>
            </a:r>
            <a:r>
              <a:rPr 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0/2-6 #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포트범위선택</a:t>
            </a:r>
            <a:endParaRPr lang="en-US" sz="1800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40"/>
              </a:lnSpc>
            </a:pPr>
            <a:r>
              <a:rPr 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channel-group 1 mode active</a:t>
            </a:r>
          </a:p>
          <a:p>
            <a:pPr algn="l">
              <a:lnSpc>
                <a:spcPts val="3240"/>
              </a:lnSpc>
            </a:pPr>
            <a:r>
              <a:rPr 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#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인터페이스를 </a:t>
            </a:r>
            <a:r>
              <a:rPr lang="en-US" altLang="ko-KR" sz="1800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EtgerChannel</a:t>
            </a:r>
            <a:r>
              <a:rPr lang="en-US" altLang="ko-KR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그룹 </a:t>
            </a:r>
            <a:r>
              <a:rPr lang="en-US" altLang="ko-KR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 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에 추가한다 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active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모드는 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LACP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로 동적협상을 하도록 설정한다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  <a:p>
            <a:pPr algn="l">
              <a:lnSpc>
                <a:spcPts val="3240"/>
              </a:lnSpc>
            </a:pPr>
            <a:r>
              <a:rPr 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LACP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는 여러 물리적 링크를 하나의 논리적 링크로 묶는다</a:t>
            </a:r>
            <a:endParaRPr lang="en-US" altLang="ko-KR" sz="1800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40"/>
              </a:lnSpc>
            </a:pP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트래픽 부하분산으로 성능을 높인다</a:t>
            </a:r>
            <a:endParaRPr lang="en-US" altLang="ko-KR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40"/>
              </a:lnSpc>
            </a:pP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하나의 링크가 </a:t>
            </a:r>
            <a:r>
              <a:rPr lang="ko-KR" altLang="en-US" sz="1800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실패할경우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ko-KR" altLang="en-US" sz="1800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다른링크를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통해 트래픽을 전송한다</a:t>
            </a:r>
            <a:r>
              <a:rPr lang="en-US" altLang="ko-KR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  <a:p>
            <a:pPr algn="l">
              <a:lnSpc>
                <a:spcPts val="3240"/>
              </a:lnSpc>
            </a:pPr>
            <a:endParaRPr lang="en-US" altLang="ko-KR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40"/>
              </a:lnSpc>
            </a:pPr>
            <a:endParaRPr lang="en-US" altLang="ko-KR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40"/>
              </a:lnSpc>
            </a:pP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</a:t>
            </a:r>
            <a:r>
              <a:rPr lang="en-US" altLang="ko-KR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how interfaces port-channel 1 status#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포트채널 </a:t>
            </a:r>
            <a:r>
              <a:rPr lang="en-US" altLang="ko-KR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의 상태를 보여줌</a:t>
            </a:r>
            <a:endParaRPr lang="en-US" altLang="ko-KR" sz="1800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40"/>
              </a:lnSpc>
            </a:pP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show </a:t>
            </a:r>
            <a:r>
              <a:rPr lang="en-US" altLang="ko-KR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etherchannel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summary# 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장비의 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EtherChannel 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인터페이스 정보를 제공한다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altLang="ko-KR" sz="1800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40"/>
              </a:lnSpc>
            </a:pPr>
            <a:endParaRPr lang="en-US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40"/>
              </a:lnSpc>
            </a:pPr>
            <a:endParaRPr lang="en-US" sz="1800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80286" y="1933886"/>
            <a:ext cx="599774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스위치 끼리 </a:t>
            </a: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BONDING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을 사용하여 연결한다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12" name="그림 1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0706CB00-177E-E190-8BF9-CFDDC78A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895786"/>
            <a:ext cx="7012215" cy="23239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4FC6B1-58B9-574D-4958-2452BFB0D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84" y="4167857"/>
            <a:ext cx="7012216" cy="5710988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33FFA0D-FFF1-D9B1-DCAD-F3D9A2011A2F}"/>
              </a:ext>
            </a:extLst>
          </p:cNvPr>
          <p:cNvSpPr txBox="1"/>
          <p:nvPr/>
        </p:nvSpPr>
        <p:spPr>
          <a:xfrm>
            <a:off x="9180286" y="6467329"/>
            <a:ext cx="3711501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BONDING 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상태확인</a:t>
            </a:r>
            <a:r>
              <a:rPr lang="en-US" altLang="ko-KR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명령어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FFFCDFCD-C7C5-4A0D-AD3B-F2ABF03BE267}"/>
              </a:ext>
            </a:extLst>
          </p:cNvPr>
          <p:cNvSpPr txBox="1"/>
          <p:nvPr/>
        </p:nvSpPr>
        <p:spPr>
          <a:xfrm>
            <a:off x="1028700" y="942975"/>
            <a:ext cx="6299522" cy="73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BONDING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288" y="677438"/>
            <a:ext cx="6299522" cy="73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4500" b="1" spc="157" dirty="0">
                <a:solidFill>
                  <a:srgbClr val="004AAD"/>
                </a:solidFill>
                <a:latin typeface="Inter Bold" panose="020B0600000101010101" charset="0"/>
                <a:ea typeface="Gotham Bold"/>
                <a:cs typeface="Gotham Bold"/>
                <a:sym typeface="Gotham Bold"/>
              </a:rPr>
              <a:t>마무리 하며</a:t>
            </a:r>
            <a:r>
              <a:rPr lang="en-US" altLang="ko-KR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.</a:t>
            </a:r>
            <a:endParaRPr lang="en-US" sz="4500" b="1" spc="157" dirty="0">
              <a:solidFill>
                <a:srgbClr val="004AAD"/>
              </a:solidFill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801600" y="0"/>
            <a:ext cx="5486400" cy="10287000"/>
            <a:chOff x="0" y="0"/>
            <a:chExt cx="9834136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0924" t="2752" b="14423"/>
            <a:stretch>
              <a:fillRect/>
            </a:stretch>
          </p:blipFill>
          <p:spPr>
            <a:xfrm>
              <a:off x="0" y="0"/>
              <a:ext cx="9834136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8700" y="2663043"/>
            <a:ext cx="9285790" cy="77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이번 프로젝트로 네트워크의 여러가지 구조를 알 수 있었다</a:t>
            </a: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. 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안 되던 연결들이 하나하나 </a:t>
            </a: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ping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이 활성화 될 때마다 기뻤다</a:t>
            </a: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.</a:t>
            </a:r>
            <a:endParaRPr lang="en-US" sz="1800" spc="53" dirty="0">
              <a:solidFill>
                <a:srgbClr val="000000"/>
              </a:solidFill>
              <a:latin typeface="윤고딕 Semi-Bold" panose="020B0600000101010101" charset="-127"/>
              <a:ea typeface="윤고딕 Semi-Bold" panose="020B0600000101010101" charset="-127"/>
              <a:cs typeface="윤고딕 Semi-Bold"/>
              <a:sym typeface="윤고딕 Semi-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927067A-CC9A-6633-AD07-FB7BFF9DFC64}"/>
              </a:ext>
            </a:extLst>
          </p:cNvPr>
          <p:cNvSpPr txBox="1"/>
          <p:nvPr/>
        </p:nvSpPr>
        <p:spPr>
          <a:xfrm>
            <a:off x="1028700" y="1705218"/>
            <a:ext cx="599774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팀원 소감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4726E755-D6D3-A55A-EE89-4CE33D776F56}"/>
              </a:ext>
            </a:extLst>
          </p:cNvPr>
          <p:cNvSpPr txBox="1"/>
          <p:nvPr/>
        </p:nvSpPr>
        <p:spPr>
          <a:xfrm>
            <a:off x="1006288" y="2293397"/>
            <a:ext cx="599774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박대희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1134470-5A68-B9E7-91B5-3A84B1319908}"/>
              </a:ext>
            </a:extLst>
          </p:cNvPr>
          <p:cNvSpPr txBox="1"/>
          <p:nvPr/>
        </p:nvSpPr>
        <p:spPr>
          <a:xfrm>
            <a:off x="1051112" y="4129479"/>
            <a:ext cx="9285790" cy="77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처음에 볼 때 복잡한 구조를 가지고 있어 많은 어려움을 겪었지만 팀원들과 함께 고민하여 회의하면서 얻어낸 결과 입니다</a:t>
            </a: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. 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앞으로 더욱 더 열심히 하겠습니다</a:t>
            </a:r>
            <a:endParaRPr lang="en-US" sz="1800" spc="53" dirty="0">
              <a:solidFill>
                <a:srgbClr val="000000"/>
              </a:solidFill>
              <a:latin typeface="윤고딕 Semi-Bold" panose="020B0600000101010101" charset="-127"/>
              <a:ea typeface="윤고딕 Semi-Bold" panose="020B0600000101010101" charset="-127"/>
              <a:cs typeface="윤고딕 Semi-Bold"/>
              <a:sym typeface="윤고딕 Semi-Bold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9980940-C037-5C87-B8B9-16BFBD155F0F}"/>
              </a:ext>
            </a:extLst>
          </p:cNvPr>
          <p:cNvSpPr txBox="1"/>
          <p:nvPr/>
        </p:nvSpPr>
        <p:spPr>
          <a:xfrm>
            <a:off x="1028700" y="3759833"/>
            <a:ext cx="599774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김호준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B0CF190D-1FD8-0DC2-6281-2F4F53E2449F}"/>
              </a:ext>
            </a:extLst>
          </p:cNvPr>
          <p:cNvSpPr txBox="1"/>
          <p:nvPr/>
        </p:nvSpPr>
        <p:spPr>
          <a:xfrm>
            <a:off x="1028700" y="5554640"/>
            <a:ext cx="11471120" cy="1187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재직 당시 </a:t>
            </a: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Cisco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와 관련한 장비들은 눈으로만 많이 본 적은 있지만 처음 이 패킷을 접하고 날 때에는 직접 캠퍼스를 짜는 것이 많이 어려웠고</a:t>
            </a: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, 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네트워크 라는 것에 대해 배워가야 하는 것이 많은 단계임을 </a:t>
            </a:r>
            <a:r>
              <a:rPr lang="ko-KR" altLang="en-US" dirty="0" err="1">
                <a:latin typeface="윤고딕 Semi-Bold" panose="020B0600000101010101" charset="-127"/>
                <a:ea typeface="윤고딕 Semi-Bold" panose="020B0600000101010101" charset="-127"/>
              </a:rPr>
              <a:t>깨달았으며</a:t>
            </a: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 시간이 걸리더라도 스스로 익힐 줄 알아야 하는 프로그램임을 새삼 깨닫게 되었다</a:t>
            </a:r>
            <a:endParaRPr lang="en-US" sz="1800" spc="53" dirty="0">
              <a:solidFill>
                <a:srgbClr val="000000"/>
              </a:solidFill>
              <a:latin typeface="윤고딕 Semi-Bold" panose="020B0600000101010101" charset="-127"/>
              <a:ea typeface="윤고딕 Semi-Bold" panose="020B0600000101010101" charset="-127"/>
              <a:cs typeface="윤고딕 Semi-Bold"/>
              <a:sym typeface="윤고딕 Semi-Bold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7AB97434-7010-424B-3BD6-323A370FA4B0}"/>
              </a:ext>
            </a:extLst>
          </p:cNvPr>
          <p:cNvSpPr txBox="1"/>
          <p:nvPr/>
        </p:nvSpPr>
        <p:spPr>
          <a:xfrm>
            <a:off x="1006288" y="5184994"/>
            <a:ext cx="599774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이재욱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A892E704-2721-1E91-87F0-6EB534B5E63C}"/>
              </a:ext>
            </a:extLst>
          </p:cNvPr>
          <p:cNvSpPr txBox="1"/>
          <p:nvPr/>
        </p:nvSpPr>
        <p:spPr>
          <a:xfrm>
            <a:off x="1059133" y="7272445"/>
            <a:ext cx="9285790" cy="77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따로 </a:t>
            </a:r>
            <a:r>
              <a:rPr lang="ko-KR" altLang="en-US" sz="1800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따로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만들었을 때에는 어렵지 않았는데 하나로 </a:t>
            </a:r>
            <a:r>
              <a:rPr lang="ko-KR" altLang="en-US" sz="1800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합치려니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쉽</a:t>
            </a:r>
            <a:r>
              <a:rPr lang="ko-KR" altLang="en-US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지 않았다</a:t>
            </a:r>
            <a:r>
              <a:rPr lang="en-US" altLang="ko-KR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  <a:p>
            <a:pPr algn="l">
              <a:lnSpc>
                <a:spcPts val="3240"/>
              </a:lnSpc>
            </a:pP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그래도 </a:t>
            </a:r>
            <a:r>
              <a:rPr lang="ko-KR" altLang="en-US" sz="1800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만들다보니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네트워크를 좀 더 이해할 수 있어 좋은 </a:t>
            </a:r>
            <a:r>
              <a:rPr lang="ko-KR" altLang="en-US" sz="1800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경험이였다</a:t>
            </a:r>
            <a:r>
              <a:rPr lang="en-US" altLang="ko-KR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1800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F6057AD1-76F4-BB7B-DFD0-1646500A70B4}"/>
              </a:ext>
            </a:extLst>
          </p:cNvPr>
          <p:cNvSpPr txBox="1"/>
          <p:nvPr/>
        </p:nvSpPr>
        <p:spPr>
          <a:xfrm>
            <a:off x="1028700" y="6901130"/>
            <a:ext cx="599774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정운학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864D48A-289E-E0E5-9644-B31A7ACADFB4}"/>
              </a:ext>
            </a:extLst>
          </p:cNvPr>
          <p:cNvSpPr txBox="1"/>
          <p:nvPr/>
        </p:nvSpPr>
        <p:spPr>
          <a:xfrm>
            <a:off x="1051112" y="8840042"/>
            <a:ext cx="9285790" cy="118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수업시간에 배운 내용들을 바탕으로 프로젝트에 활용하여 실습 할 수 있어서 좋았고</a:t>
            </a:r>
            <a:b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내가 알지 못 했던 것들도 대다수였지만 팀원들과 함께 프로젝트를 참여 </a:t>
            </a:r>
            <a:r>
              <a:rPr lang="ko-KR" altLang="en-US" dirty="0" err="1">
                <a:latin typeface="윤고딕 Semi-Bold" panose="020B0600000101010101" charset="-127"/>
                <a:ea typeface="윤고딕 Semi-Bold" panose="020B0600000101010101" charset="-127"/>
              </a:rPr>
              <a:t>하므로써</a:t>
            </a:r>
            <a:b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</a:br>
            <a:r>
              <a:rPr lang="ko-KR" altLang="en-US" dirty="0">
                <a:latin typeface="윤고딕 Semi-Bold" panose="020B0600000101010101" charset="-127"/>
                <a:ea typeface="윤고딕 Semi-Bold" panose="020B0600000101010101" charset="-127"/>
              </a:rPr>
              <a:t>잘 마무리 할 수 있게 되어 좋았고 팀원의 중요성을 다시 깨닫게 된 것 같아 좋은 </a:t>
            </a:r>
            <a:r>
              <a:rPr lang="ko-KR" altLang="en-US" dirty="0" err="1">
                <a:latin typeface="윤고딕 Semi-Bold" panose="020B0600000101010101" charset="-127"/>
                <a:ea typeface="윤고딕 Semi-Bold" panose="020B0600000101010101" charset="-127"/>
              </a:rPr>
              <a:t>경험이였다</a:t>
            </a:r>
            <a:r>
              <a:rPr lang="en-US" altLang="ko-KR" dirty="0">
                <a:latin typeface="윤고딕 Semi-Bold" panose="020B0600000101010101" charset="-127"/>
                <a:ea typeface="윤고딕 Semi-Bold" panose="020B0600000101010101" charset="-127"/>
              </a:rPr>
              <a:t>.</a:t>
            </a:r>
            <a:endParaRPr lang="en-US" sz="1800" spc="53" dirty="0">
              <a:solidFill>
                <a:srgbClr val="000000"/>
              </a:solidFill>
              <a:latin typeface="윤고딕 Semi-Bold" panose="020B0600000101010101" charset="-127"/>
              <a:ea typeface="윤고딕 Semi-Bold" panose="020B0600000101010101" charset="-127"/>
              <a:cs typeface="윤고딕 Semi-Bold"/>
              <a:sym typeface="윤고딕 Semi-Bold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F406CC0C-C708-4C93-0953-0FD786C9DC7B}"/>
              </a:ext>
            </a:extLst>
          </p:cNvPr>
          <p:cNvSpPr txBox="1"/>
          <p:nvPr/>
        </p:nvSpPr>
        <p:spPr>
          <a:xfrm>
            <a:off x="1006288" y="8415069"/>
            <a:ext cx="599774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b="1" dirty="0" err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박기범</a:t>
            </a:r>
            <a:endParaRPr lang="en-US" sz="2199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06825"/>
            <a:ext cx="16230600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b="1" spc="213" dirty="0">
                <a:solidFill>
                  <a:srgbClr val="F6F6F6"/>
                </a:solidFill>
                <a:latin typeface="Gotham Bold"/>
                <a:ea typeface="Gotham Bold"/>
                <a:cs typeface="Gotham Bold"/>
                <a:sym typeface="Gotham Bold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1358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6"/>
              </a:lnSpc>
            </a:pPr>
            <a:r>
              <a:rPr lang="en-US" sz="6204" b="1" spc="217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2</a:t>
            </a:r>
            <a:r>
              <a:rPr lang="ko-KR" altLang="en-US" sz="6204" b="1" spc="217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조</a:t>
            </a:r>
            <a:endParaRPr lang="en-US" sz="6204" b="1" spc="217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35614" y="1659550"/>
            <a:ext cx="9372348" cy="37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spc="65" dirty="0">
                <a:solidFill>
                  <a:srgbClr val="004AA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CISCO PACKET TRACER PROJECT PORTFOLIO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71378" y="1550329"/>
            <a:ext cx="4337215" cy="44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62"/>
              </a:lnSpc>
            </a:pPr>
            <a:r>
              <a:rPr lang="ko-KR" altLang="en-US" sz="2616" b="1" spc="659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회의록</a:t>
            </a:r>
            <a:endParaRPr lang="en-US" sz="2616" b="1" spc="659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771378" y="6953731"/>
            <a:ext cx="4337215" cy="44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62"/>
              </a:lnSpc>
            </a:pPr>
            <a:r>
              <a:rPr lang="ko-KR" altLang="en-US" sz="2616" b="1" spc="659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작업</a:t>
            </a:r>
            <a:endParaRPr lang="en-US" sz="2616" b="1" spc="659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3486976" y="1817645"/>
            <a:ext cx="3772324" cy="0"/>
          </a:xfrm>
          <a:prstGeom prst="line">
            <a:avLst/>
          </a:prstGeom>
          <a:ln w="285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13486976" y="7221047"/>
            <a:ext cx="3772324" cy="0"/>
          </a:xfrm>
          <a:prstGeom prst="line">
            <a:avLst/>
          </a:prstGeom>
          <a:ln w="285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1517324" y="2183891"/>
            <a:ext cx="1955864" cy="4467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1799" spc="17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 08/21</a:t>
            </a:r>
          </a:p>
          <a:p>
            <a:pPr algn="l">
              <a:lnSpc>
                <a:spcPts val="3239"/>
              </a:lnSpc>
            </a:pPr>
            <a:endParaRPr lang="en-US" sz="1799" spc="17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en-US" sz="1799" spc="17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 08/23</a:t>
            </a:r>
          </a:p>
          <a:p>
            <a:pPr algn="l">
              <a:lnSpc>
                <a:spcPts val="3239"/>
              </a:lnSpc>
            </a:pPr>
            <a:endParaRPr lang="en-US" sz="1799" spc="17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en-US" sz="1799" spc="17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 08/28</a:t>
            </a:r>
          </a:p>
          <a:p>
            <a:pPr algn="l">
              <a:lnSpc>
                <a:spcPts val="3239"/>
              </a:lnSpc>
            </a:pPr>
            <a:endParaRPr lang="en-US" sz="1799" spc="17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en-US" sz="1799" spc="17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 08/30</a:t>
            </a:r>
          </a:p>
          <a:p>
            <a:pPr algn="l">
              <a:lnSpc>
                <a:spcPts val="3239"/>
              </a:lnSpc>
            </a:pPr>
            <a:endParaRPr lang="en-US" sz="1799" spc="17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en-US" sz="1799" spc="17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 09/02</a:t>
            </a:r>
          </a:p>
          <a:p>
            <a:pPr algn="l">
              <a:lnSpc>
                <a:spcPts val="3239"/>
              </a:lnSpc>
            </a:pPr>
            <a:endParaRPr lang="en-US" sz="1799" spc="17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en-US" sz="1799" spc="17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2024 09/04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71378" y="7614284"/>
            <a:ext cx="1462086" cy="200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1799" spc="17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박대희</a:t>
            </a:r>
            <a:endParaRPr lang="en-US" altLang="ko-KR" sz="1799" spc="17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1799" spc="179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박기범</a:t>
            </a:r>
            <a:endParaRPr lang="en-US" altLang="ko-KR" sz="1799" spc="17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1799" spc="17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이재욱</a:t>
            </a:r>
            <a:endParaRPr lang="en-US" altLang="ko-KR" sz="1799" spc="17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1799" spc="179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정운학</a:t>
            </a:r>
            <a:endParaRPr lang="en-US" altLang="ko-KR" sz="1799" spc="17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1799" spc="17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김호준</a:t>
            </a:r>
            <a:endParaRPr lang="en-US" sz="1799" spc="17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486976" y="2210883"/>
            <a:ext cx="3772324" cy="446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1799" spc="53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패킷트레이서</a:t>
            </a:r>
            <a:r>
              <a:rPr lang="ko-KR" altLang="en-US" sz="1799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스터디</a:t>
            </a:r>
            <a:endParaRPr lang="en-US" altLang="ko-KR" sz="1799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1799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네트워크 관리대장 작성 및 회의</a:t>
            </a:r>
            <a:endParaRPr lang="en-US" altLang="ko-KR" sz="1799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1799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데이터센터 및 캠퍼스 구축</a:t>
            </a:r>
            <a:endParaRPr lang="en-US" altLang="ko-KR" sz="1799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1799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데이터센터 및 캠퍼스 구축</a:t>
            </a:r>
            <a:endParaRPr lang="en-US" altLang="ko-KR" sz="1799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ko-KR" altLang="en-US" sz="1799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데이터센터 및 캠퍼스 연결</a:t>
            </a:r>
            <a:endParaRPr lang="en-US" altLang="ko-KR" sz="1799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PPT</a:t>
            </a:r>
            <a:r>
              <a:rPr lang="ko-KR" altLang="en-US" sz="1799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제작</a:t>
            </a:r>
            <a:endParaRPr lang="en-US" sz="1799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7802108"/>
            <a:ext cx="8805446" cy="36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작업지시서를 참고하여 네트워크를 구축한다</a:t>
            </a:r>
            <a:r>
              <a:rPr 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5614" y="3503853"/>
            <a:ext cx="6775127" cy="193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4"/>
              </a:lnSpc>
            </a:pPr>
            <a:r>
              <a:rPr lang="ko-KR" altLang="en-US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박대희 </a:t>
            </a:r>
            <a:r>
              <a:rPr lang="en-US" altLang="ko-KR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  <a:hlinkClick r:id="rId2"/>
              </a:rPr>
              <a:t>parkday.de@gmail.com</a:t>
            </a:r>
            <a:r>
              <a:rPr lang="en-US" altLang="ko-KR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010.3391.2184</a:t>
            </a:r>
          </a:p>
          <a:p>
            <a:pPr algn="l">
              <a:lnSpc>
                <a:spcPts val="3144"/>
              </a:lnSpc>
            </a:pPr>
            <a:r>
              <a:rPr lang="ko-KR" altLang="en-US" sz="1699" dirty="0" err="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박기범</a:t>
            </a:r>
            <a:r>
              <a:rPr lang="ko-KR" altLang="en-US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altLang="ko-KR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  <a:hlinkClick r:id="rId3"/>
              </a:rPr>
              <a:t>rlqja7638@gmail.com</a:t>
            </a:r>
            <a:r>
              <a:rPr lang="en-US" altLang="ko-KR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010-4227-7638</a:t>
            </a:r>
          </a:p>
          <a:p>
            <a:pPr algn="l">
              <a:lnSpc>
                <a:spcPts val="3144"/>
              </a:lnSpc>
            </a:pPr>
            <a:r>
              <a:rPr lang="ko-KR" altLang="en-US" sz="1699" dirty="0" err="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정운학</a:t>
            </a:r>
            <a:r>
              <a:rPr lang="ko-KR" altLang="en-US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altLang="ko-KR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  <a:hlinkClick r:id="rId4"/>
              </a:rPr>
              <a:t>dnsgkr1104@gmail.com</a:t>
            </a:r>
            <a:r>
              <a:rPr lang="en-US" altLang="ko-KR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010-5181-3799</a:t>
            </a:r>
          </a:p>
          <a:p>
            <a:pPr algn="l">
              <a:lnSpc>
                <a:spcPts val="3144"/>
              </a:lnSpc>
            </a:pPr>
            <a:r>
              <a:rPr lang="ko-KR" altLang="en-US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이재욱 </a:t>
            </a:r>
            <a:r>
              <a:rPr lang="en-US" altLang="ko-KR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  <a:hlinkClick r:id="rId5"/>
              </a:rPr>
              <a:t>qmdlwm910@gmail.com</a:t>
            </a:r>
            <a:r>
              <a:rPr lang="ko-KR" altLang="en-US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altLang="ko-KR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010-9479-0754</a:t>
            </a:r>
          </a:p>
          <a:p>
            <a:pPr algn="l">
              <a:lnSpc>
                <a:spcPts val="3144"/>
              </a:lnSpc>
            </a:pPr>
            <a:r>
              <a:rPr lang="ko-KR" altLang="en-US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김호준 </a:t>
            </a:r>
            <a:r>
              <a:rPr lang="en-US" altLang="ko-KR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  <a:hlinkClick r:id="rId6"/>
              </a:rPr>
              <a:t>khj123123@naver.com</a:t>
            </a:r>
            <a:r>
              <a:rPr lang="en-US" altLang="ko-KR" sz="16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010-2421-8559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558982"/>
            <a:ext cx="16230600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b="1" spc="213" dirty="0">
                <a:solidFill>
                  <a:srgbClr val="F6F6F6"/>
                </a:solidFill>
                <a:latin typeface="Gotham Bold"/>
                <a:ea typeface="Gotham Bold"/>
                <a:cs typeface="Gotham Bold"/>
                <a:sym typeface="Gotham Bold"/>
              </a:rPr>
              <a:t>PROJECT PORTFOLIO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8415003" y="4039781"/>
            <a:ext cx="1457994" cy="0"/>
          </a:xfrm>
          <a:prstGeom prst="line">
            <a:avLst/>
          </a:prstGeom>
          <a:ln w="95250" cap="flat">
            <a:solidFill>
              <a:srgbClr val="F6F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3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7048" y="4656503"/>
            <a:ext cx="3490544" cy="4208359"/>
            <a:chOff x="0" y="0"/>
            <a:chExt cx="919320" cy="11083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78850" y="730725"/>
            <a:ext cx="6596976" cy="1730229"/>
            <a:chOff x="0" y="0"/>
            <a:chExt cx="1737475" cy="455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475" cy="455698"/>
            </a:xfrm>
            <a:custGeom>
              <a:avLst/>
              <a:gdLst/>
              <a:ahLst/>
              <a:cxnLst/>
              <a:rect l="l" t="t" r="r" b="b"/>
              <a:pathLst>
                <a:path w="1737475" h="455698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37475" cy="493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>
            <a:off x="2932173" y="3938473"/>
            <a:ext cx="12423654" cy="0"/>
          </a:xfrm>
          <a:prstGeom prst="line">
            <a:avLst/>
          </a:prstGeom>
          <a:ln w="133350" cap="flat">
            <a:solidFill>
              <a:srgbClr val="DDDED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2932173" y="4005148"/>
            <a:ext cx="480294" cy="655427"/>
            <a:chOff x="0" y="0"/>
            <a:chExt cx="126497" cy="1726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DDDED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875533" y="4005148"/>
            <a:ext cx="480294" cy="655427"/>
            <a:chOff x="0" y="0"/>
            <a:chExt cx="126497" cy="1726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DDDED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370408" y="4664646"/>
            <a:ext cx="3490544" cy="4208359"/>
            <a:chOff x="0" y="0"/>
            <a:chExt cx="919320" cy="11083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90466" y="6055824"/>
            <a:ext cx="3163708" cy="12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ko-KR" altLang="en-US" sz="3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unito Bold"/>
                <a:sym typeface="Nunito Bold"/>
              </a:rPr>
              <a:t>회의록 및 관리대장 작성</a:t>
            </a:r>
            <a:endParaRPr lang="en-US" sz="3499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unito Bold"/>
              <a:sym typeface="Nunito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533826" y="6055824"/>
            <a:ext cx="3163708" cy="57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ko-KR" altLang="en-US" sz="3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unito Bold"/>
                <a:sym typeface="Nunito Bold"/>
              </a:rPr>
              <a:t>마무리</a:t>
            </a:r>
            <a:endParaRPr lang="en-US" sz="3499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unito Bold"/>
              <a:sym typeface="Nunito Bold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17119441" y="559518"/>
            <a:ext cx="2942276" cy="2942276"/>
          </a:xfrm>
          <a:custGeom>
            <a:avLst/>
            <a:gdLst/>
            <a:ahLst/>
            <a:cxnLst/>
            <a:rect l="l" t="t" r="r" b="b"/>
            <a:pathLst>
              <a:path w="2942276" h="2942276">
                <a:moveTo>
                  <a:pt x="0" y="0"/>
                </a:moveTo>
                <a:lnTo>
                  <a:pt x="2942276" y="0"/>
                </a:lnTo>
                <a:lnTo>
                  <a:pt x="2942276" y="2942277"/>
                </a:lnTo>
                <a:lnTo>
                  <a:pt x="0" y="29422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Freeform 39"/>
          <p:cNvSpPr/>
          <p:nvPr/>
        </p:nvSpPr>
        <p:spPr>
          <a:xfrm>
            <a:off x="7398728" y="2593049"/>
            <a:ext cx="3395204" cy="1049428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0" name="Group 21">
            <a:extLst>
              <a:ext uri="{FF2B5EF4-FFF2-40B4-BE49-F238E27FC236}">
                <a16:creationId xmlns:a16="http://schemas.microsoft.com/office/drawing/2014/main" id="{02D82EFB-EEBB-41E5-A95C-87A0CB8BFE7A}"/>
              </a:ext>
            </a:extLst>
          </p:cNvPr>
          <p:cNvGrpSpPr/>
          <p:nvPr/>
        </p:nvGrpSpPr>
        <p:grpSpPr>
          <a:xfrm>
            <a:off x="8870517" y="3854771"/>
            <a:ext cx="2525396" cy="800088"/>
            <a:chOff x="-538627" y="-38100"/>
            <a:chExt cx="665124" cy="210723"/>
          </a:xfrm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6C9E6FEB-CBE6-4D28-B33B-43A38662B3D3}"/>
                </a:ext>
              </a:extLst>
            </p:cNvPr>
            <p:cNvSpPr/>
            <p:nvPr/>
          </p:nvSpPr>
          <p:spPr>
            <a:xfrm>
              <a:off x="-538627" y="-14482"/>
              <a:ext cx="126497" cy="172623"/>
            </a:xfrm>
            <a:custGeom>
              <a:avLst/>
              <a:gdLst/>
              <a:ahLst/>
              <a:cxnLst/>
              <a:rect l="l" t="t" r="r" b="b"/>
              <a:pathLst>
                <a:path w="126497" h="172623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DDDED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23">
              <a:extLst>
                <a:ext uri="{FF2B5EF4-FFF2-40B4-BE49-F238E27FC236}">
                  <a16:creationId xmlns:a16="http://schemas.microsoft.com/office/drawing/2014/main" id="{43E3F529-7251-4AB3-A619-4D9F55B630FC}"/>
                </a:ext>
              </a:extLst>
            </p:cNvPr>
            <p:cNvSpPr txBox="1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3" name="Group 30">
            <a:extLst>
              <a:ext uri="{FF2B5EF4-FFF2-40B4-BE49-F238E27FC236}">
                <a16:creationId xmlns:a16="http://schemas.microsoft.com/office/drawing/2014/main" id="{1B078E42-55FF-46FD-A975-B4B9459CCDF7}"/>
              </a:ext>
            </a:extLst>
          </p:cNvPr>
          <p:cNvGrpSpPr/>
          <p:nvPr/>
        </p:nvGrpSpPr>
        <p:grpSpPr>
          <a:xfrm>
            <a:off x="7362347" y="4588763"/>
            <a:ext cx="3490544" cy="4208359"/>
            <a:chOff x="0" y="0"/>
            <a:chExt cx="919320" cy="1108374"/>
          </a:xfrm>
        </p:grpSpPr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3F7D50B-1992-441B-A019-9DBA8643DEF8}"/>
                </a:ext>
              </a:extLst>
            </p:cNvPr>
            <p:cNvSpPr/>
            <p:nvPr/>
          </p:nvSpPr>
          <p:spPr>
            <a:xfrm>
              <a:off x="0" y="0"/>
              <a:ext cx="919320" cy="1108374"/>
            </a:xfrm>
            <a:custGeom>
              <a:avLst/>
              <a:gdLst/>
              <a:ahLst/>
              <a:cxnLst/>
              <a:rect l="l" t="t" r="r" b="b"/>
              <a:pathLst>
                <a:path w="919320" h="1108374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32">
              <a:extLst>
                <a:ext uri="{FF2B5EF4-FFF2-40B4-BE49-F238E27FC236}">
                  <a16:creationId xmlns:a16="http://schemas.microsoft.com/office/drawing/2014/main" id="{CACF04EC-4DCF-4F63-BFBD-32A2BCD7E95A}"/>
                </a:ext>
              </a:extLst>
            </p:cNvPr>
            <p:cNvSpPr txBox="1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7" name="TextBox 37">
            <a:extLst>
              <a:ext uri="{FF2B5EF4-FFF2-40B4-BE49-F238E27FC236}">
                <a16:creationId xmlns:a16="http://schemas.microsoft.com/office/drawing/2014/main" id="{F4EC8CFA-9FF5-4310-BB26-8B4EEAA63D75}"/>
              </a:ext>
            </a:extLst>
          </p:cNvPr>
          <p:cNvSpPr txBox="1"/>
          <p:nvPr/>
        </p:nvSpPr>
        <p:spPr>
          <a:xfrm>
            <a:off x="7528808" y="5928878"/>
            <a:ext cx="3163708" cy="12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ko-KR" altLang="en-US" sz="3499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unito Bold"/>
                <a:sym typeface="Nunito Bold"/>
              </a:rPr>
              <a:t>네트워크 동작 및 설명</a:t>
            </a:r>
            <a:endParaRPr lang="en-US" sz="3499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unito Bold"/>
              <a:sym typeface="Nunito Bold"/>
            </a:endParaRP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F026C6DE-237B-48AA-B661-082C58DD558A}"/>
              </a:ext>
            </a:extLst>
          </p:cNvPr>
          <p:cNvSpPr txBox="1"/>
          <p:nvPr/>
        </p:nvSpPr>
        <p:spPr>
          <a:xfrm>
            <a:off x="1028700" y="1025381"/>
            <a:ext cx="16230600" cy="10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ko-KR" altLang="en-US" sz="6099" b="1" spc="213" dirty="0">
                <a:solidFill>
                  <a:schemeClr val="accent4">
                    <a:lumMod val="75000"/>
                  </a:schemeClr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목차</a:t>
            </a:r>
            <a:endParaRPr lang="en-US" sz="6099" b="1" spc="213" dirty="0">
              <a:solidFill>
                <a:schemeClr val="accent4">
                  <a:lumMod val="75000"/>
                </a:schemeClr>
              </a:solidFill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3B88B702-681D-43F0-AAFC-3EBDCAD67AC7}"/>
              </a:ext>
            </a:extLst>
          </p:cNvPr>
          <p:cNvSpPr txBox="1"/>
          <p:nvPr/>
        </p:nvSpPr>
        <p:spPr>
          <a:xfrm>
            <a:off x="1224830" y="4888657"/>
            <a:ext cx="3888891" cy="95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4800" b="1" spc="213" dirty="0">
                <a:solidFill>
                  <a:schemeClr val="tx1">
                    <a:lumMod val="75000"/>
                    <a:lumOff val="25000"/>
                  </a:schemeClr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STEP 1</a:t>
            </a:r>
          </a:p>
        </p:txBody>
      </p:sp>
      <p:sp>
        <p:nvSpPr>
          <p:cNvPr id="50" name="TextBox 2">
            <a:extLst>
              <a:ext uri="{FF2B5EF4-FFF2-40B4-BE49-F238E27FC236}">
                <a16:creationId xmlns:a16="http://schemas.microsoft.com/office/drawing/2014/main" id="{375C0EB1-960A-446F-9794-BF9AFF60068F}"/>
              </a:ext>
            </a:extLst>
          </p:cNvPr>
          <p:cNvSpPr txBox="1"/>
          <p:nvPr/>
        </p:nvSpPr>
        <p:spPr>
          <a:xfrm>
            <a:off x="7151884" y="4888657"/>
            <a:ext cx="3888891" cy="95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4800" b="1" spc="213" dirty="0">
                <a:solidFill>
                  <a:schemeClr val="tx1">
                    <a:lumMod val="75000"/>
                    <a:lumOff val="25000"/>
                  </a:schemeClr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STEP 2</a:t>
            </a:r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D93EC11E-7B51-46B5-BD60-2C3F5D045086}"/>
              </a:ext>
            </a:extLst>
          </p:cNvPr>
          <p:cNvSpPr txBox="1"/>
          <p:nvPr/>
        </p:nvSpPr>
        <p:spPr>
          <a:xfrm>
            <a:off x="13230550" y="4888657"/>
            <a:ext cx="3888891" cy="95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4800" b="1" spc="213" dirty="0">
                <a:solidFill>
                  <a:schemeClr val="tx1">
                    <a:lumMod val="75000"/>
                    <a:lumOff val="25000"/>
                  </a:schemeClr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STEP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C26C4DC-628C-A815-8C7C-03BFEB85A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71" y="1889309"/>
            <a:ext cx="9047629" cy="6721289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3AEFB829-AD44-A78C-5A0D-59DB899B4A37}"/>
              </a:ext>
            </a:extLst>
          </p:cNvPr>
          <p:cNvSpPr txBox="1"/>
          <p:nvPr/>
        </p:nvSpPr>
        <p:spPr>
          <a:xfrm>
            <a:off x="1028700" y="8733502"/>
            <a:ext cx="9144000" cy="63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1600" b="1" dirty="0" err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NoTion</a:t>
            </a:r>
            <a:r>
              <a:rPr lang="en-US" altLang="ko-KR" sz="1600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ko-KR" altLang="en-US" sz="1600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링크</a:t>
            </a:r>
            <a:r>
              <a:rPr lang="en-US" altLang="ko-KR" sz="1600" b="1" dirty="0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: https://brash-sparrow-3c8.notion.site/0c860bb7a18147b2a815095d41aa7211?pvs=4</a:t>
            </a:r>
            <a:endParaRPr lang="en-US" sz="1600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0E73AC-FA56-A66B-B9E6-BF74CDA5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342" y="1869138"/>
            <a:ext cx="8437616" cy="6721289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789707C7-ED4C-4A15-8DEF-3C5E89B5C6F2}"/>
              </a:ext>
            </a:extLst>
          </p:cNvPr>
          <p:cNvSpPr txBox="1"/>
          <p:nvPr/>
        </p:nvSpPr>
        <p:spPr>
          <a:xfrm>
            <a:off x="1028700" y="535639"/>
            <a:ext cx="16230600" cy="10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ko-KR" altLang="en-US" sz="6099" b="1" spc="213" dirty="0"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회의록 및 관리대장</a:t>
            </a:r>
            <a:endParaRPr lang="en-US" sz="6099" b="1" spc="213" dirty="0"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4656FA-5A8C-4E18-8065-FECCBAFE3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810276"/>
            <a:ext cx="10883536" cy="8593754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B369C9F8-57AD-44B4-A81F-5C114E3377D8}"/>
              </a:ext>
            </a:extLst>
          </p:cNvPr>
          <p:cNvSpPr txBox="1"/>
          <p:nvPr/>
        </p:nvSpPr>
        <p:spPr>
          <a:xfrm>
            <a:off x="1028700" y="535639"/>
            <a:ext cx="16230600" cy="10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altLang="ko-KR" sz="6099" b="1" spc="213" dirty="0"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Project Floor Plan</a:t>
            </a:r>
            <a:endParaRPr lang="en-US" sz="6099" b="1" spc="213" dirty="0"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898E7A0-94AF-4B40-9EFB-3BA7FDED0305}"/>
              </a:ext>
            </a:extLst>
          </p:cNvPr>
          <p:cNvSpPr txBox="1"/>
          <p:nvPr/>
        </p:nvSpPr>
        <p:spPr>
          <a:xfrm>
            <a:off x="533400" y="4664683"/>
            <a:ext cx="3888891" cy="95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4800" b="1" spc="213" dirty="0" err="1">
                <a:solidFill>
                  <a:schemeClr val="accent6">
                    <a:lumMod val="75000"/>
                  </a:schemeClr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campas</a:t>
            </a:r>
            <a:r>
              <a:rPr lang="en-US" sz="4800" b="1" spc="213" dirty="0">
                <a:solidFill>
                  <a:schemeClr val="accent6">
                    <a:lumMod val="75000"/>
                  </a:schemeClr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 a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B57CC1FE-D829-4EB8-AA71-410A718AE4F7}"/>
              </a:ext>
            </a:extLst>
          </p:cNvPr>
          <p:cNvSpPr txBox="1"/>
          <p:nvPr/>
        </p:nvSpPr>
        <p:spPr>
          <a:xfrm>
            <a:off x="13014445" y="7277100"/>
            <a:ext cx="3888891" cy="95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4800" b="1" spc="213" dirty="0" err="1">
                <a:solidFill>
                  <a:schemeClr val="accent6">
                    <a:lumMod val="75000"/>
                  </a:schemeClr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campas</a:t>
            </a:r>
            <a:r>
              <a:rPr lang="en-US" sz="4800" b="1" spc="213" dirty="0">
                <a:solidFill>
                  <a:schemeClr val="accent6">
                    <a:lumMod val="75000"/>
                  </a:schemeClr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 b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FF894BB4-D44F-4578-80AA-927C26150834}"/>
              </a:ext>
            </a:extLst>
          </p:cNvPr>
          <p:cNvSpPr txBox="1"/>
          <p:nvPr/>
        </p:nvSpPr>
        <p:spPr>
          <a:xfrm>
            <a:off x="12725400" y="2705100"/>
            <a:ext cx="3888891" cy="95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4800" b="1" spc="213" dirty="0">
                <a:solidFill>
                  <a:schemeClr val="accent6">
                    <a:lumMod val="75000"/>
                  </a:schemeClr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data center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7FE66B29-F86C-4E97-8D6A-DFFC0E7E21DF}"/>
              </a:ext>
            </a:extLst>
          </p:cNvPr>
          <p:cNvSpPr txBox="1"/>
          <p:nvPr/>
        </p:nvSpPr>
        <p:spPr>
          <a:xfrm>
            <a:off x="6553200" y="4991100"/>
            <a:ext cx="3888891" cy="95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4800" b="1" spc="213" dirty="0" err="1">
                <a:solidFill>
                  <a:schemeClr val="accent6">
                    <a:lumMod val="75000"/>
                  </a:schemeClr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vpn</a:t>
            </a:r>
            <a:endParaRPr lang="en-US" sz="4800" b="1" spc="213" dirty="0">
              <a:solidFill>
                <a:schemeClr val="accent6">
                  <a:lumMod val="75000"/>
                </a:schemeClr>
              </a:solidFill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74331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833"/>
            <a:ext cx="6299522" cy="74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ABOUT 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26036"/>
            <a:ext cx="12023208" cy="36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PACKET TRACER</a:t>
            </a:r>
            <a:r>
              <a:rPr lang="ko-KR" alt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를 이용하여 네트워크 구축하기</a:t>
            </a:r>
            <a:r>
              <a:rPr lang="en-US" sz="1800" spc="53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6629399" y="1367645"/>
            <a:ext cx="7505055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3955725" y="3866913"/>
            <a:ext cx="10344734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61140" y="4501726"/>
            <a:ext cx="3484675" cy="3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altLang="ko-KR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DHCP</a:t>
            </a:r>
            <a:r>
              <a:rPr lang="ko-KR" altLang="en-US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할당</a:t>
            </a:r>
            <a:endParaRPr lang="en-US" sz="1910" spc="57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1140" y="5878297"/>
            <a:ext cx="3484675" cy="3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altLang="ko-KR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STATIC</a:t>
            </a:r>
            <a:r>
              <a:rPr lang="ko-KR" altLang="en-US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라우팅</a:t>
            </a:r>
            <a:endParaRPr lang="en-US" sz="1910" spc="57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3442787"/>
            <a:ext cx="3848847" cy="714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2"/>
              </a:lnSpc>
            </a:pPr>
            <a:r>
              <a:rPr lang="en-US" sz="4216" b="1" spc="834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SKILLS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40" y="4899132"/>
            <a:ext cx="4276244" cy="985844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5680535" y="1881291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7"/>
                </a:lnTo>
                <a:lnTo>
                  <a:pt x="0" y="2050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669A0A2A-E2D9-F008-872D-CAFC8483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40" y="7650736"/>
            <a:ext cx="4276244" cy="985844"/>
          </a:xfrm>
          <a:prstGeom prst="rect">
            <a:avLst/>
          </a:prstGeom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24D1AED9-B804-BC24-6A29-85AA0C3FD70C}"/>
              </a:ext>
            </a:extLst>
          </p:cNvPr>
          <p:cNvSpPr txBox="1"/>
          <p:nvPr/>
        </p:nvSpPr>
        <p:spPr>
          <a:xfrm>
            <a:off x="1061140" y="7253330"/>
            <a:ext cx="3484675" cy="3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NAT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23A3C62F-18DB-9A07-04E9-581851AF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40" y="6286781"/>
            <a:ext cx="4276244" cy="985844"/>
          </a:xfrm>
          <a:prstGeom prst="rect">
            <a:avLst/>
          </a:prstGeom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D2410C08-A68D-5C43-9FED-3A80F31993B5}"/>
              </a:ext>
            </a:extLst>
          </p:cNvPr>
          <p:cNvSpPr txBox="1"/>
          <p:nvPr/>
        </p:nvSpPr>
        <p:spPr>
          <a:xfrm>
            <a:off x="5510351" y="4501726"/>
            <a:ext cx="3484675" cy="3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ko-KR" altLang="en-US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암호설정 및 </a:t>
            </a:r>
            <a:r>
              <a:rPr lang="en-US" altLang="ko-KR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SSH</a:t>
            </a:r>
            <a:r>
              <a:rPr lang="ko-KR" altLang="en-US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서버</a:t>
            </a:r>
            <a:endParaRPr lang="en-US" sz="1910" spc="57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3F8A6306-7D4D-D938-799B-A5EB4363B688}"/>
              </a:ext>
            </a:extLst>
          </p:cNvPr>
          <p:cNvSpPr txBox="1"/>
          <p:nvPr/>
        </p:nvSpPr>
        <p:spPr>
          <a:xfrm>
            <a:off x="5510351" y="5878297"/>
            <a:ext cx="3484675" cy="3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altLang="ko-KR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OSPF</a:t>
            </a:r>
            <a:r>
              <a:rPr lang="ko-KR" altLang="en-US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라우팅</a:t>
            </a:r>
            <a:endParaRPr lang="en-US" sz="1910" spc="57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312A98BD-8BD1-8287-D01F-E5CD9B67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351" y="4899132"/>
            <a:ext cx="4276244" cy="985844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2BE31431-8882-2BCF-7565-C4D02A58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636" y="7673298"/>
            <a:ext cx="4276244" cy="985844"/>
          </a:xfrm>
          <a:prstGeom prst="rect">
            <a:avLst/>
          </a:prstGeom>
        </p:spPr>
      </p:pic>
      <p:sp>
        <p:nvSpPr>
          <p:cNvPr id="27" name="TextBox 6">
            <a:extLst>
              <a:ext uri="{FF2B5EF4-FFF2-40B4-BE49-F238E27FC236}">
                <a16:creationId xmlns:a16="http://schemas.microsoft.com/office/drawing/2014/main" id="{BD3FE091-22C7-1AA2-450E-12FA2810FC56}"/>
              </a:ext>
            </a:extLst>
          </p:cNvPr>
          <p:cNvSpPr txBox="1"/>
          <p:nvPr/>
        </p:nvSpPr>
        <p:spPr>
          <a:xfrm>
            <a:off x="9987636" y="7275892"/>
            <a:ext cx="3484675" cy="3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altLang="ko-KR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VPN</a:t>
            </a:r>
            <a:endParaRPr lang="en-US" sz="1910" spc="57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AAC29E35-94C0-2E7F-A9E9-9F764C1A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351" y="6286781"/>
            <a:ext cx="4276244" cy="985844"/>
          </a:xfrm>
          <a:prstGeom prst="rect">
            <a:avLst/>
          </a:prstGeom>
        </p:spPr>
      </p:pic>
      <p:sp>
        <p:nvSpPr>
          <p:cNvPr id="35" name="TextBox 6">
            <a:extLst>
              <a:ext uri="{FF2B5EF4-FFF2-40B4-BE49-F238E27FC236}">
                <a16:creationId xmlns:a16="http://schemas.microsoft.com/office/drawing/2014/main" id="{56A240B2-93C3-D12C-26AC-556BC1E21097}"/>
              </a:ext>
            </a:extLst>
          </p:cNvPr>
          <p:cNvSpPr txBox="1"/>
          <p:nvPr/>
        </p:nvSpPr>
        <p:spPr>
          <a:xfrm>
            <a:off x="9959562" y="4495047"/>
            <a:ext cx="3484675" cy="3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altLang="ko-KR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VLAN</a:t>
            </a:r>
            <a:endParaRPr lang="en-US" sz="1910" spc="57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902E356B-FE3F-E3F6-7B60-8AC4E6426B6C}"/>
              </a:ext>
            </a:extLst>
          </p:cNvPr>
          <p:cNvSpPr txBox="1"/>
          <p:nvPr/>
        </p:nvSpPr>
        <p:spPr>
          <a:xfrm>
            <a:off x="9959562" y="5871618"/>
            <a:ext cx="3484675" cy="3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altLang="ko-KR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OSPF</a:t>
            </a:r>
            <a:r>
              <a:rPr lang="ko-KR" altLang="en-US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라우팅 확인</a:t>
            </a:r>
            <a:endParaRPr lang="en-US" sz="1910" spc="57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37" name="Picture 13">
            <a:extLst>
              <a:ext uri="{FF2B5EF4-FFF2-40B4-BE49-F238E27FC236}">
                <a16:creationId xmlns:a16="http://schemas.microsoft.com/office/drawing/2014/main" id="{CF441FF9-FC35-D9E5-4708-B7A3D50F6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562" y="4892453"/>
            <a:ext cx="4276244" cy="985844"/>
          </a:xfrm>
          <a:prstGeom prst="rect">
            <a:avLst/>
          </a:prstGeom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FA945D9C-C79E-1FBF-91C2-1917A6D7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43" y="9003353"/>
            <a:ext cx="4276244" cy="985844"/>
          </a:xfrm>
          <a:prstGeom prst="rect">
            <a:avLst/>
          </a:prstGeom>
        </p:spPr>
      </p:pic>
      <p:sp>
        <p:nvSpPr>
          <p:cNvPr id="39" name="TextBox 6">
            <a:extLst>
              <a:ext uri="{FF2B5EF4-FFF2-40B4-BE49-F238E27FC236}">
                <a16:creationId xmlns:a16="http://schemas.microsoft.com/office/drawing/2014/main" id="{D05FF0CD-5FB5-4711-7CA0-60226FE425FB}"/>
              </a:ext>
            </a:extLst>
          </p:cNvPr>
          <p:cNvSpPr txBox="1"/>
          <p:nvPr/>
        </p:nvSpPr>
        <p:spPr>
          <a:xfrm>
            <a:off x="1002243" y="8605947"/>
            <a:ext cx="3484675" cy="3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altLang="ko-KR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BONDING</a:t>
            </a:r>
            <a:endParaRPr lang="en-US" sz="1910" spc="57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40" name="Picture 13">
            <a:extLst>
              <a:ext uri="{FF2B5EF4-FFF2-40B4-BE49-F238E27FC236}">
                <a16:creationId xmlns:a16="http://schemas.microsoft.com/office/drawing/2014/main" id="{5146D730-467E-0C42-3B45-8AB9373C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562" y="6280102"/>
            <a:ext cx="4276244" cy="985844"/>
          </a:xfrm>
          <a:prstGeom prst="rect">
            <a:avLst/>
          </a:prstGeom>
        </p:spPr>
      </p:pic>
      <p:pic>
        <p:nvPicPr>
          <p:cNvPr id="29" name="Picture 13">
            <a:extLst>
              <a:ext uri="{FF2B5EF4-FFF2-40B4-BE49-F238E27FC236}">
                <a16:creationId xmlns:a16="http://schemas.microsoft.com/office/drawing/2014/main" id="{0933037C-5AC4-461B-B3E4-5252B59E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351" y="7650736"/>
            <a:ext cx="4276244" cy="985844"/>
          </a:xfrm>
          <a:prstGeom prst="rect">
            <a:avLst/>
          </a:prstGeom>
        </p:spPr>
      </p:pic>
      <p:sp>
        <p:nvSpPr>
          <p:cNvPr id="30" name="TextBox 6">
            <a:extLst>
              <a:ext uri="{FF2B5EF4-FFF2-40B4-BE49-F238E27FC236}">
                <a16:creationId xmlns:a16="http://schemas.microsoft.com/office/drawing/2014/main" id="{CBBFD4B8-5A3F-4482-A485-7B37BF7655A6}"/>
              </a:ext>
            </a:extLst>
          </p:cNvPr>
          <p:cNvSpPr txBox="1"/>
          <p:nvPr/>
        </p:nvSpPr>
        <p:spPr>
          <a:xfrm>
            <a:off x="5510351" y="7253330"/>
            <a:ext cx="3484675" cy="3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sz="1910" spc="57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DNS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74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DHCP</a:t>
            </a:r>
            <a:r>
              <a:rPr lang="ko-KR" altLang="en-US" sz="4500" b="1" spc="157" dirty="0">
                <a:solidFill>
                  <a:srgbClr val="004AAD"/>
                </a:solidFill>
                <a:latin typeface="Inter Bold" panose="020B0600000101010101" charset="0"/>
                <a:ea typeface="Gotham Bold"/>
                <a:cs typeface="Gotham Bold"/>
                <a:sym typeface="Gotham Bold"/>
              </a:rPr>
              <a:t> </a:t>
            </a:r>
            <a:r>
              <a:rPr lang="en-US" altLang="ko-KR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IP </a:t>
            </a:r>
            <a:r>
              <a:rPr lang="ko-KR" alt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할당</a:t>
            </a:r>
            <a:endParaRPr lang="en-US" sz="4500" b="1" spc="157" dirty="0">
              <a:solidFill>
                <a:srgbClr val="004AAD"/>
              </a:solidFill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0" y="1866900"/>
            <a:ext cx="8115300" cy="467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2800" dirty="0"/>
              <a:t>데이터센터 </a:t>
            </a:r>
            <a:r>
              <a:rPr lang="en-US" altLang="ko-KR" sz="2800" dirty="0"/>
              <a:t>DHCP </a:t>
            </a:r>
            <a:r>
              <a:rPr lang="ko-KR" altLang="en-US" sz="2800" dirty="0"/>
              <a:t>서버의 구성 사진입니다</a:t>
            </a:r>
            <a:r>
              <a:rPr lang="en-US" altLang="ko-KR" sz="2800" dirty="0"/>
              <a:t>. </a:t>
            </a:r>
          </a:p>
          <a:p>
            <a:r>
              <a:rPr lang="ko-KR" altLang="en-US" sz="2800" dirty="0"/>
              <a:t>각 </a:t>
            </a:r>
            <a:r>
              <a:rPr lang="en-US" altLang="ko-KR" sz="2800" dirty="0"/>
              <a:t>VLAN</a:t>
            </a:r>
            <a:r>
              <a:rPr lang="ko-KR" altLang="en-US" sz="2800" dirty="0"/>
              <a:t>별로 게이트웨이가 지정되어 있으며</a:t>
            </a:r>
            <a:r>
              <a:rPr lang="en-US" altLang="ko-KR" sz="2800" dirty="0"/>
              <a:t>, </a:t>
            </a:r>
          </a:p>
          <a:p>
            <a:r>
              <a:rPr lang="en-US" altLang="ko-KR" sz="2800" dirty="0"/>
              <a:t>IP </a:t>
            </a:r>
            <a:r>
              <a:rPr lang="ko-KR" altLang="en-US" sz="2800" dirty="0"/>
              <a:t>주소 범위는 </a:t>
            </a:r>
            <a:r>
              <a:rPr lang="ko-KR" altLang="en-US" sz="2800" dirty="0" err="1"/>
              <a:t>서브넷</a:t>
            </a:r>
            <a:r>
              <a:rPr lang="en-US" altLang="ko-KR" sz="2800" dirty="0"/>
              <a:t>, </a:t>
            </a:r>
            <a:r>
              <a:rPr lang="ko-KR" altLang="en-US" sz="2800" dirty="0"/>
              <a:t>게이트웨이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브로드캐스트</a:t>
            </a:r>
            <a:r>
              <a:rPr lang="ko-KR" altLang="en-US" sz="2800" dirty="0"/>
              <a:t> 주소를 제외한 넉넉한 범위로 설정되었습니다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특히</a:t>
            </a:r>
            <a:r>
              <a:rPr lang="en-US" altLang="ko-KR" sz="2800" dirty="0"/>
              <a:t>, </a:t>
            </a:r>
            <a:r>
              <a:rPr lang="ko-KR" altLang="en-US" sz="2800" dirty="0"/>
              <a:t>각 </a:t>
            </a:r>
            <a:r>
              <a:rPr lang="en-US" altLang="ko-KR" sz="2800" dirty="0"/>
              <a:t>VLAN</a:t>
            </a:r>
            <a:r>
              <a:rPr lang="ko-KR" altLang="en-US" sz="2800" dirty="0"/>
              <a:t>은 유저 수를 </a:t>
            </a:r>
            <a:r>
              <a:rPr lang="en-US" altLang="ko-KR" sz="2800" dirty="0"/>
              <a:t>120</a:t>
            </a:r>
            <a:r>
              <a:rPr lang="ko-KR" altLang="en-US" sz="2800" dirty="0"/>
              <a:t>명으로 설정하여 </a:t>
            </a:r>
            <a:endParaRPr lang="en-US" altLang="ko-KR" sz="2800" dirty="0"/>
          </a:p>
          <a:p>
            <a:r>
              <a:rPr lang="ko-KR" altLang="en-US" sz="2800" dirty="0"/>
              <a:t>각 스위치당 최대 </a:t>
            </a:r>
            <a:r>
              <a:rPr lang="en-US" altLang="ko-KR" sz="2800" dirty="0"/>
              <a:t>120</a:t>
            </a:r>
            <a:r>
              <a:rPr lang="ko-KR" altLang="en-US" sz="2800" dirty="0"/>
              <a:t>개의 장치에 </a:t>
            </a:r>
            <a:r>
              <a:rPr lang="en-US" altLang="ko-KR" sz="2800" dirty="0"/>
              <a:t>IP</a:t>
            </a:r>
            <a:r>
              <a:rPr lang="ko-KR" altLang="en-US" sz="2800" dirty="0"/>
              <a:t>가 할당될 수 있도록 구성하였습니다</a:t>
            </a:r>
            <a:r>
              <a:rPr lang="en-US" altLang="ko-KR" sz="2800" dirty="0"/>
              <a:t>. </a:t>
            </a:r>
          </a:p>
          <a:p>
            <a:r>
              <a:rPr lang="ko-KR" altLang="en-US" sz="2800" dirty="0"/>
              <a:t>이와 같은 설정은 네트워크 자원의 효율적인 관리와 안정적인 </a:t>
            </a:r>
            <a:r>
              <a:rPr lang="en-US" altLang="ko-KR" sz="2800" dirty="0"/>
              <a:t>IP </a:t>
            </a:r>
            <a:r>
              <a:rPr lang="ko-KR" altLang="en-US" sz="2800" dirty="0"/>
              <a:t>할당을 보장합니다</a:t>
            </a:r>
            <a:r>
              <a:rPr lang="en-US" altLang="ko-KR" sz="2800" dirty="0"/>
              <a:t>.</a:t>
            </a:r>
          </a:p>
          <a:p>
            <a:pPr algn="l">
              <a:lnSpc>
                <a:spcPts val="3240"/>
              </a:lnSpc>
            </a:pPr>
            <a:endParaRPr lang="en-US" sz="1800" spc="53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09A5AF-DD75-442B-8DE6-0EFB17494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866900"/>
            <a:ext cx="8267700" cy="7754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7736E612-565F-4657-B9AE-3C114CCDA2A4}"/>
              </a:ext>
            </a:extLst>
          </p:cNvPr>
          <p:cNvSpPr txBox="1"/>
          <p:nvPr/>
        </p:nvSpPr>
        <p:spPr>
          <a:xfrm>
            <a:off x="1028700" y="535639"/>
            <a:ext cx="16230600" cy="100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ko-KR" altLang="en-US" sz="6099" b="1" spc="213" dirty="0"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 </a:t>
            </a:r>
            <a:endParaRPr lang="en-US" sz="6099" b="1" spc="213" dirty="0"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>
            <a:extLst>
              <a:ext uri="{FF2B5EF4-FFF2-40B4-BE49-F238E27FC236}">
                <a16:creationId xmlns:a16="http://schemas.microsoft.com/office/drawing/2014/main" id="{AEA6A3A8-7AEE-4DA0-B69A-FA90304D2481}"/>
              </a:ext>
            </a:extLst>
          </p:cNvPr>
          <p:cNvSpPr txBox="1"/>
          <p:nvPr/>
        </p:nvSpPr>
        <p:spPr>
          <a:xfrm>
            <a:off x="9829800" y="1866900"/>
            <a:ext cx="7429501" cy="4214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latin typeface="+mn-ea"/>
              </a:rPr>
              <a:t>데이터 센터 라우터에 </a:t>
            </a:r>
            <a:r>
              <a:rPr lang="en-US" altLang="ko-KR" sz="2800" dirty="0">
                <a:latin typeface="+mn-ea"/>
              </a:rPr>
              <a:t>CLI </a:t>
            </a:r>
            <a:r>
              <a:rPr lang="ko-KR" altLang="en-US" sz="2800" dirty="0">
                <a:latin typeface="+mn-ea"/>
              </a:rPr>
              <a:t>명령어를 입력하려는 경우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사용자는 먼저 인증 과정을 거쳐야 하며 이를 위해 암호 입력이 요구됩니다</a:t>
            </a:r>
            <a:r>
              <a:rPr lang="en-US" altLang="ko-KR" sz="2800" dirty="0">
                <a:latin typeface="+mn-ea"/>
              </a:rPr>
              <a:t>. </a:t>
            </a:r>
          </a:p>
          <a:p>
            <a:r>
              <a:rPr lang="ko-KR" altLang="en-US" sz="2800" dirty="0">
                <a:latin typeface="+mn-ea"/>
              </a:rPr>
              <a:t>또한</a:t>
            </a:r>
            <a:r>
              <a:rPr lang="en-US" altLang="ko-KR" sz="2800" dirty="0">
                <a:latin typeface="+mn-ea"/>
              </a:rPr>
              <a:t>, PC</a:t>
            </a:r>
            <a:r>
              <a:rPr lang="ko-KR" altLang="en-US" sz="2800" dirty="0">
                <a:latin typeface="+mn-ea"/>
              </a:rPr>
              <a:t>에서 라우터의 </a:t>
            </a:r>
            <a:r>
              <a:rPr lang="en-US" altLang="ko-KR" sz="2800" dirty="0">
                <a:latin typeface="+mn-ea"/>
              </a:rPr>
              <a:t>SSH </a:t>
            </a:r>
            <a:r>
              <a:rPr lang="ko-KR" altLang="en-US" sz="2800" dirty="0">
                <a:latin typeface="+mn-ea"/>
              </a:rPr>
              <a:t>서버로 원격 접속을 시도할 때에도 동일하게 암호 입력이 필요합니다</a:t>
            </a:r>
            <a:r>
              <a:rPr lang="en-US" altLang="ko-KR" sz="2800" dirty="0">
                <a:latin typeface="+mn-ea"/>
              </a:rPr>
              <a:t>. </a:t>
            </a:r>
            <a:r>
              <a:rPr lang="ko-KR" altLang="en-US" sz="2800" dirty="0">
                <a:latin typeface="+mn-ea"/>
              </a:rPr>
              <a:t>이러한 보안 조치는 라우터의 무단 접근을 방지하고 네트워크의 안전성을 보장하기 위해 마련된 것입니다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algn="l">
              <a:lnSpc>
                <a:spcPts val="2639"/>
              </a:lnSpc>
            </a:pPr>
            <a:endParaRPr lang="en-US" altLang="ko-KR" sz="2400" b="1" dirty="0">
              <a:solidFill>
                <a:srgbClr val="004AAD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9130947C-8F0A-4EF9-BB00-8AB9C7EF5524}"/>
              </a:ext>
            </a:extLst>
          </p:cNvPr>
          <p:cNvSpPr txBox="1"/>
          <p:nvPr/>
        </p:nvSpPr>
        <p:spPr>
          <a:xfrm>
            <a:off x="1028700" y="942975"/>
            <a:ext cx="6299522" cy="73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암호설정 및 </a:t>
            </a:r>
            <a:r>
              <a:rPr lang="en-US" altLang="ko-KR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SSH</a:t>
            </a:r>
            <a:r>
              <a:rPr lang="ko-KR" altLang="en-US" sz="4500" b="1" spc="157" dirty="0">
                <a:solidFill>
                  <a:srgbClr val="004AAD"/>
                </a:solidFill>
                <a:latin typeface="Inter Bold" panose="020B0600000101010101" charset="0"/>
                <a:ea typeface="Inter Bold" panose="020B0600000101010101" charset="0"/>
                <a:cs typeface="Gotham Bold"/>
                <a:sym typeface="Gotham Bold"/>
              </a:rPr>
              <a:t>서버</a:t>
            </a:r>
            <a:endParaRPr lang="en-US" sz="4500" b="1" spc="157" dirty="0">
              <a:solidFill>
                <a:srgbClr val="004AAD"/>
              </a:solidFill>
              <a:latin typeface="Inter Bold" panose="020B0600000101010101" charset="0"/>
              <a:ea typeface="Inter Bold" panose="020B0600000101010101" charset="0"/>
              <a:cs typeface="Gotham Bold"/>
              <a:sym typeface="Gotham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FA5FD-480C-46A6-AB94-B255E6A5D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1866900"/>
            <a:ext cx="8267701" cy="7667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F47D6D-123F-4F30-86EF-824BD6223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6131467"/>
            <a:ext cx="8267701" cy="32125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67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900</Words>
  <Application>Microsoft Office PowerPoint</Application>
  <PresentationFormat>사용자 지정</PresentationFormat>
  <Paragraphs>171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Calibri</vt:lpstr>
      <vt:lpstr>Arial</vt:lpstr>
      <vt:lpstr>Nunito Bold</vt:lpstr>
      <vt:lpstr>Gotham Bold</vt:lpstr>
      <vt:lpstr>맑은 고딕</vt:lpstr>
      <vt:lpstr>나눔고딕</vt:lpstr>
      <vt:lpstr>Inter Bold</vt:lpstr>
      <vt:lpstr>윤고딕 Semi-Bold</vt:lpstr>
      <vt:lpstr>Gotham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user</cp:lastModifiedBy>
  <cp:revision>68</cp:revision>
  <dcterms:created xsi:type="dcterms:W3CDTF">2006-08-16T00:00:00Z</dcterms:created>
  <dcterms:modified xsi:type="dcterms:W3CDTF">2024-12-18T03:35:31Z</dcterms:modified>
  <dc:identifier>DAGPxgwCL5Y</dc:identifier>
</cp:coreProperties>
</file>